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6" r:id="rId1"/>
  </p:sldMasterIdLst>
  <p:notesMasterIdLst>
    <p:notesMasterId r:id="rId26"/>
  </p:notesMasterIdLst>
  <p:sldIdLst>
    <p:sldId id="256" r:id="rId2"/>
    <p:sldId id="258" r:id="rId3"/>
    <p:sldId id="267" r:id="rId4"/>
    <p:sldId id="257" r:id="rId5"/>
    <p:sldId id="266" r:id="rId6"/>
    <p:sldId id="277" r:id="rId7"/>
    <p:sldId id="265" r:id="rId8"/>
    <p:sldId id="274" r:id="rId9"/>
    <p:sldId id="264" r:id="rId10"/>
    <p:sldId id="279" r:id="rId11"/>
    <p:sldId id="275" r:id="rId12"/>
    <p:sldId id="283" r:id="rId13"/>
    <p:sldId id="280" r:id="rId14"/>
    <p:sldId id="281" r:id="rId15"/>
    <p:sldId id="282" r:id="rId16"/>
    <p:sldId id="288" r:id="rId17"/>
    <p:sldId id="284" r:id="rId18"/>
    <p:sldId id="291" r:id="rId19"/>
    <p:sldId id="294" r:id="rId20"/>
    <p:sldId id="293" r:id="rId21"/>
    <p:sldId id="292" r:id="rId22"/>
    <p:sldId id="285" r:id="rId23"/>
    <p:sldId id="286" r:id="rId24"/>
    <p:sldId id="287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DFF5"/>
    <a:srgbClr val="E680D7"/>
    <a:srgbClr val="C1317C"/>
    <a:srgbClr val="FF00FF"/>
    <a:srgbClr val="57335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28" autoAdjust="0"/>
    <p:restoredTop sz="94615" autoAdjust="0"/>
  </p:normalViewPr>
  <p:slideViewPr>
    <p:cSldViewPr snapToGrid="0">
      <p:cViewPr>
        <p:scale>
          <a:sx n="66" d="100"/>
          <a:sy n="66" d="100"/>
        </p:scale>
        <p:origin x="384" y="3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svg"/><Relationship Id="rId1" Type="http://schemas.openxmlformats.org/officeDocument/2006/relationships/image" Target="../media/image23.png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sv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svg"/><Relationship Id="rId1" Type="http://schemas.openxmlformats.org/officeDocument/2006/relationships/image" Target="../media/image23.png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6422867-A8A5-45F9-9AF9-DD0E64A714BF}" type="doc">
      <dgm:prSet loTypeId="urn:microsoft.com/office/officeart/2005/8/layout/process1" loCatId="process" qsTypeId="urn:microsoft.com/office/officeart/2005/8/quickstyle/simple1" qsCatId="simple" csTypeId="urn:microsoft.com/office/officeart/2005/8/colors/colorful4" csCatId="colorful" phldr="1"/>
      <dgm:spPr/>
    </dgm:pt>
    <dgm:pt modelId="{AD847F2A-1C94-4AC2-B8DB-BD9A1283958E}">
      <dgm:prSet phldrT="[Texte]"/>
      <dgm:spPr>
        <a:solidFill>
          <a:schemeClr val="accent1"/>
        </a:solidFill>
      </dgm:spPr>
      <dgm:t>
        <a:bodyPr/>
        <a:lstStyle/>
        <a:p>
          <a:r>
            <a:rPr lang="fr-FR" dirty="0"/>
            <a:t>A</a:t>
          </a:r>
        </a:p>
      </dgm:t>
    </dgm:pt>
    <dgm:pt modelId="{9C4BFE40-DFD4-4725-BE32-7737A0765887}" type="parTrans" cxnId="{B183A055-DE9A-44EA-AC57-8460FAD1B791}">
      <dgm:prSet/>
      <dgm:spPr/>
      <dgm:t>
        <a:bodyPr/>
        <a:lstStyle/>
        <a:p>
          <a:endParaRPr lang="fr-FR"/>
        </a:p>
      </dgm:t>
    </dgm:pt>
    <dgm:pt modelId="{992172A6-79FE-44E8-9CC3-6C1AA2058EF3}" type="sibTrans" cxnId="{B183A055-DE9A-44EA-AC57-8460FAD1B791}">
      <dgm:prSet/>
      <dgm:spPr>
        <a:solidFill>
          <a:schemeClr val="bg2">
            <a:lumMod val="90000"/>
          </a:schemeClr>
        </a:solidFill>
      </dgm:spPr>
      <dgm:t>
        <a:bodyPr/>
        <a:lstStyle/>
        <a:p>
          <a:endParaRPr lang="fr-FR"/>
        </a:p>
      </dgm:t>
    </dgm:pt>
    <dgm:pt modelId="{98141B66-094F-42AE-9833-8BB0B8F13B78}">
      <dgm:prSet phldrT="[Texte]"/>
      <dgm:spPr/>
      <dgm:t>
        <a:bodyPr/>
        <a:lstStyle/>
        <a:p>
          <a:r>
            <a:rPr lang="fr-FR" dirty="0"/>
            <a:t>B</a:t>
          </a:r>
        </a:p>
      </dgm:t>
    </dgm:pt>
    <dgm:pt modelId="{87F2ADA0-25B0-4082-9C49-76785BA05E8B}" type="parTrans" cxnId="{869C8137-C77C-4DFF-B65F-E3AE4B19D202}">
      <dgm:prSet/>
      <dgm:spPr/>
      <dgm:t>
        <a:bodyPr/>
        <a:lstStyle/>
        <a:p>
          <a:endParaRPr lang="fr-FR"/>
        </a:p>
      </dgm:t>
    </dgm:pt>
    <dgm:pt modelId="{3401B83C-9AEB-4D39-85CE-D7B7577165E2}" type="sibTrans" cxnId="{869C8137-C77C-4DFF-B65F-E3AE4B19D202}">
      <dgm:prSet/>
      <dgm:spPr/>
      <dgm:t>
        <a:bodyPr/>
        <a:lstStyle/>
        <a:p>
          <a:endParaRPr lang="fr-FR"/>
        </a:p>
      </dgm:t>
    </dgm:pt>
    <dgm:pt modelId="{3262084E-03B4-47EE-B09C-FAEB0004BA5D}" type="pres">
      <dgm:prSet presAssocID="{96422867-A8A5-45F9-9AF9-DD0E64A714BF}" presName="Name0" presStyleCnt="0">
        <dgm:presLayoutVars>
          <dgm:dir/>
          <dgm:resizeHandles val="exact"/>
        </dgm:presLayoutVars>
      </dgm:prSet>
      <dgm:spPr/>
    </dgm:pt>
    <dgm:pt modelId="{69B34B6B-911F-490C-82E3-585AE9A62C17}" type="pres">
      <dgm:prSet presAssocID="{AD847F2A-1C94-4AC2-B8DB-BD9A1283958E}" presName="node" presStyleLbl="node1" presStyleIdx="0" presStyleCnt="2">
        <dgm:presLayoutVars>
          <dgm:bulletEnabled val="1"/>
        </dgm:presLayoutVars>
      </dgm:prSet>
      <dgm:spPr/>
    </dgm:pt>
    <dgm:pt modelId="{B8F7121C-07F3-4B6B-808B-FFB4AC5C814F}" type="pres">
      <dgm:prSet presAssocID="{992172A6-79FE-44E8-9CC3-6C1AA2058EF3}" presName="sibTrans" presStyleLbl="sibTrans2D1" presStyleIdx="0" presStyleCnt="1" custFlipHor="1" custScaleX="102606" custScaleY="54527"/>
      <dgm:spPr>
        <a:prstGeom prst="snip2DiagRect">
          <a:avLst/>
        </a:prstGeom>
      </dgm:spPr>
    </dgm:pt>
    <dgm:pt modelId="{F80E4E11-A161-4767-B997-B0BC70A9E9E8}" type="pres">
      <dgm:prSet presAssocID="{992172A6-79FE-44E8-9CC3-6C1AA2058EF3}" presName="connectorText" presStyleLbl="sibTrans2D1" presStyleIdx="0" presStyleCnt="1"/>
      <dgm:spPr/>
    </dgm:pt>
    <dgm:pt modelId="{3AF9780B-83FA-4E31-A30C-C788CBC4CDA5}" type="pres">
      <dgm:prSet presAssocID="{98141B66-094F-42AE-9833-8BB0B8F13B78}" presName="node" presStyleLbl="node1" presStyleIdx="1" presStyleCnt="2">
        <dgm:presLayoutVars>
          <dgm:bulletEnabled val="1"/>
        </dgm:presLayoutVars>
      </dgm:prSet>
      <dgm:spPr/>
    </dgm:pt>
  </dgm:ptLst>
  <dgm:cxnLst>
    <dgm:cxn modelId="{869C8137-C77C-4DFF-B65F-E3AE4B19D202}" srcId="{96422867-A8A5-45F9-9AF9-DD0E64A714BF}" destId="{98141B66-094F-42AE-9833-8BB0B8F13B78}" srcOrd="1" destOrd="0" parTransId="{87F2ADA0-25B0-4082-9C49-76785BA05E8B}" sibTransId="{3401B83C-9AEB-4D39-85CE-D7B7577165E2}"/>
    <dgm:cxn modelId="{958FA065-2DD8-4F8F-A9C7-4F61788150DB}" type="presOf" srcId="{98141B66-094F-42AE-9833-8BB0B8F13B78}" destId="{3AF9780B-83FA-4E31-A30C-C788CBC4CDA5}" srcOrd="0" destOrd="0" presId="urn:microsoft.com/office/officeart/2005/8/layout/process1"/>
    <dgm:cxn modelId="{57526F4B-4F31-4E24-A57A-6FEDA11977F1}" type="presOf" srcId="{992172A6-79FE-44E8-9CC3-6C1AA2058EF3}" destId="{F80E4E11-A161-4767-B997-B0BC70A9E9E8}" srcOrd="1" destOrd="0" presId="urn:microsoft.com/office/officeart/2005/8/layout/process1"/>
    <dgm:cxn modelId="{B183A055-DE9A-44EA-AC57-8460FAD1B791}" srcId="{96422867-A8A5-45F9-9AF9-DD0E64A714BF}" destId="{AD847F2A-1C94-4AC2-B8DB-BD9A1283958E}" srcOrd="0" destOrd="0" parTransId="{9C4BFE40-DFD4-4725-BE32-7737A0765887}" sibTransId="{992172A6-79FE-44E8-9CC3-6C1AA2058EF3}"/>
    <dgm:cxn modelId="{742D2390-5731-43C9-B584-C48F434D4D4F}" type="presOf" srcId="{96422867-A8A5-45F9-9AF9-DD0E64A714BF}" destId="{3262084E-03B4-47EE-B09C-FAEB0004BA5D}" srcOrd="0" destOrd="0" presId="urn:microsoft.com/office/officeart/2005/8/layout/process1"/>
    <dgm:cxn modelId="{6A617D92-AEA5-401A-8D62-9DF8318C1ED3}" type="presOf" srcId="{992172A6-79FE-44E8-9CC3-6C1AA2058EF3}" destId="{B8F7121C-07F3-4B6B-808B-FFB4AC5C814F}" srcOrd="0" destOrd="0" presId="urn:microsoft.com/office/officeart/2005/8/layout/process1"/>
    <dgm:cxn modelId="{399BBC94-B1ED-4606-8F40-7633BE878B80}" type="presOf" srcId="{AD847F2A-1C94-4AC2-B8DB-BD9A1283958E}" destId="{69B34B6B-911F-490C-82E3-585AE9A62C17}" srcOrd="0" destOrd="0" presId="urn:microsoft.com/office/officeart/2005/8/layout/process1"/>
    <dgm:cxn modelId="{F64A5DC5-9F30-4AA6-923C-8D3646E7BF63}" type="presParOf" srcId="{3262084E-03B4-47EE-B09C-FAEB0004BA5D}" destId="{69B34B6B-911F-490C-82E3-585AE9A62C17}" srcOrd="0" destOrd="0" presId="urn:microsoft.com/office/officeart/2005/8/layout/process1"/>
    <dgm:cxn modelId="{F53570A9-8444-49C9-854E-6CAB49C02DCE}" type="presParOf" srcId="{3262084E-03B4-47EE-B09C-FAEB0004BA5D}" destId="{B8F7121C-07F3-4B6B-808B-FFB4AC5C814F}" srcOrd="1" destOrd="0" presId="urn:microsoft.com/office/officeart/2005/8/layout/process1"/>
    <dgm:cxn modelId="{6C2D4193-286C-4C10-A0C3-C04EF0D21F46}" type="presParOf" srcId="{B8F7121C-07F3-4B6B-808B-FFB4AC5C814F}" destId="{F80E4E11-A161-4767-B997-B0BC70A9E9E8}" srcOrd="0" destOrd="0" presId="urn:microsoft.com/office/officeart/2005/8/layout/process1"/>
    <dgm:cxn modelId="{9668BF70-74A9-403F-9E8B-DFFD839CB33B}" type="presParOf" srcId="{3262084E-03B4-47EE-B09C-FAEB0004BA5D}" destId="{3AF9780B-83FA-4E31-A30C-C788CBC4CDA5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6422867-A8A5-45F9-9AF9-DD0E64A714BF}" type="doc">
      <dgm:prSet loTypeId="urn:microsoft.com/office/officeart/2005/8/layout/process1" loCatId="process" qsTypeId="urn:microsoft.com/office/officeart/2005/8/quickstyle/simple1" qsCatId="simple" csTypeId="urn:microsoft.com/office/officeart/2005/8/colors/colorful4" csCatId="colorful" phldr="1"/>
      <dgm:spPr/>
    </dgm:pt>
    <dgm:pt modelId="{AD847F2A-1C94-4AC2-B8DB-BD9A1283958E}">
      <dgm:prSet phldrT="[Texte]"/>
      <dgm:spPr>
        <a:solidFill>
          <a:schemeClr val="accent5"/>
        </a:solidFill>
      </dgm:spPr>
      <dgm:t>
        <a:bodyPr/>
        <a:lstStyle/>
        <a:p>
          <a:r>
            <a:rPr lang="fr-FR" dirty="0"/>
            <a:t>B</a:t>
          </a:r>
        </a:p>
      </dgm:t>
    </dgm:pt>
    <dgm:pt modelId="{9C4BFE40-DFD4-4725-BE32-7737A0765887}" type="parTrans" cxnId="{B183A055-DE9A-44EA-AC57-8460FAD1B791}">
      <dgm:prSet/>
      <dgm:spPr/>
      <dgm:t>
        <a:bodyPr/>
        <a:lstStyle/>
        <a:p>
          <a:endParaRPr lang="fr-FR"/>
        </a:p>
      </dgm:t>
    </dgm:pt>
    <dgm:pt modelId="{992172A6-79FE-44E8-9CC3-6C1AA2058EF3}" type="sibTrans" cxnId="{B183A055-DE9A-44EA-AC57-8460FAD1B791}">
      <dgm:prSet/>
      <dgm:spPr>
        <a:solidFill>
          <a:schemeClr val="bg2">
            <a:lumMod val="90000"/>
          </a:schemeClr>
        </a:solidFill>
      </dgm:spPr>
      <dgm:t>
        <a:bodyPr/>
        <a:lstStyle/>
        <a:p>
          <a:endParaRPr lang="fr-FR"/>
        </a:p>
      </dgm:t>
    </dgm:pt>
    <dgm:pt modelId="{98141B66-094F-42AE-9833-8BB0B8F13B78}">
      <dgm:prSet phldrT="[Texte]"/>
      <dgm:spPr>
        <a:solidFill>
          <a:schemeClr val="tx2">
            <a:lumMod val="50000"/>
            <a:lumOff val="50000"/>
          </a:schemeClr>
        </a:solidFill>
      </dgm:spPr>
      <dgm:t>
        <a:bodyPr/>
        <a:lstStyle/>
        <a:p>
          <a:r>
            <a:rPr lang="fr-FR" dirty="0"/>
            <a:t>C</a:t>
          </a:r>
        </a:p>
      </dgm:t>
    </dgm:pt>
    <dgm:pt modelId="{87F2ADA0-25B0-4082-9C49-76785BA05E8B}" type="parTrans" cxnId="{869C8137-C77C-4DFF-B65F-E3AE4B19D202}">
      <dgm:prSet/>
      <dgm:spPr/>
      <dgm:t>
        <a:bodyPr/>
        <a:lstStyle/>
        <a:p>
          <a:endParaRPr lang="fr-FR"/>
        </a:p>
      </dgm:t>
    </dgm:pt>
    <dgm:pt modelId="{3401B83C-9AEB-4D39-85CE-D7B7577165E2}" type="sibTrans" cxnId="{869C8137-C77C-4DFF-B65F-E3AE4B19D202}">
      <dgm:prSet/>
      <dgm:spPr/>
      <dgm:t>
        <a:bodyPr/>
        <a:lstStyle/>
        <a:p>
          <a:endParaRPr lang="fr-FR"/>
        </a:p>
      </dgm:t>
    </dgm:pt>
    <dgm:pt modelId="{3262084E-03B4-47EE-B09C-FAEB0004BA5D}" type="pres">
      <dgm:prSet presAssocID="{96422867-A8A5-45F9-9AF9-DD0E64A714BF}" presName="Name0" presStyleCnt="0">
        <dgm:presLayoutVars>
          <dgm:dir/>
          <dgm:resizeHandles val="exact"/>
        </dgm:presLayoutVars>
      </dgm:prSet>
      <dgm:spPr/>
    </dgm:pt>
    <dgm:pt modelId="{69B34B6B-911F-490C-82E3-585AE9A62C17}" type="pres">
      <dgm:prSet presAssocID="{AD847F2A-1C94-4AC2-B8DB-BD9A1283958E}" presName="node" presStyleLbl="node1" presStyleIdx="0" presStyleCnt="2">
        <dgm:presLayoutVars>
          <dgm:bulletEnabled val="1"/>
        </dgm:presLayoutVars>
      </dgm:prSet>
      <dgm:spPr/>
    </dgm:pt>
    <dgm:pt modelId="{B8F7121C-07F3-4B6B-808B-FFB4AC5C814F}" type="pres">
      <dgm:prSet presAssocID="{992172A6-79FE-44E8-9CC3-6C1AA2058EF3}" presName="sibTrans" presStyleLbl="sibTrans2D1" presStyleIdx="0" presStyleCnt="1" custFlipHor="1" custScaleX="102606" custScaleY="54527"/>
      <dgm:spPr>
        <a:prstGeom prst="snip2DiagRect">
          <a:avLst/>
        </a:prstGeom>
      </dgm:spPr>
    </dgm:pt>
    <dgm:pt modelId="{F80E4E11-A161-4767-B997-B0BC70A9E9E8}" type="pres">
      <dgm:prSet presAssocID="{992172A6-79FE-44E8-9CC3-6C1AA2058EF3}" presName="connectorText" presStyleLbl="sibTrans2D1" presStyleIdx="0" presStyleCnt="1"/>
      <dgm:spPr/>
    </dgm:pt>
    <dgm:pt modelId="{3AF9780B-83FA-4E31-A30C-C788CBC4CDA5}" type="pres">
      <dgm:prSet presAssocID="{98141B66-094F-42AE-9833-8BB0B8F13B78}" presName="node" presStyleLbl="node1" presStyleIdx="1" presStyleCnt="2">
        <dgm:presLayoutVars>
          <dgm:bulletEnabled val="1"/>
        </dgm:presLayoutVars>
      </dgm:prSet>
      <dgm:spPr/>
    </dgm:pt>
  </dgm:ptLst>
  <dgm:cxnLst>
    <dgm:cxn modelId="{869C8137-C77C-4DFF-B65F-E3AE4B19D202}" srcId="{96422867-A8A5-45F9-9AF9-DD0E64A714BF}" destId="{98141B66-094F-42AE-9833-8BB0B8F13B78}" srcOrd="1" destOrd="0" parTransId="{87F2ADA0-25B0-4082-9C49-76785BA05E8B}" sibTransId="{3401B83C-9AEB-4D39-85CE-D7B7577165E2}"/>
    <dgm:cxn modelId="{958FA065-2DD8-4F8F-A9C7-4F61788150DB}" type="presOf" srcId="{98141B66-094F-42AE-9833-8BB0B8F13B78}" destId="{3AF9780B-83FA-4E31-A30C-C788CBC4CDA5}" srcOrd="0" destOrd="0" presId="urn:microsoft.com/office/officeart/2005/8/layout/process1"/>
    <dgm:cxn modelId="{57526F4B-4F31-4E24-A57A-6FEDA11977F1}" type="presOf" srcId="{992172A6-79FE-44E8-9CC3-6C1AA2058EF3}" destId="{F80E4E11-A161-4767-B997-B0BC70A9E9E8}" srcOrd="1" destOrd="0" presId="urn:microsoft.com/office/officeart/2005/8/layout/process1"/>
    <dgm:cxn modelId="{B183A055-DE9A-44EA-AC57-8460FAD1B791}" srcId="{96422867-A8A5-45F9-9AF9-DD0E64A714BF}" destId="{AD847F2A-1C94-4AC2-B8DB-BD9A1283958E}" srcOrd="0" destOrd="0" parTransId="{9C4BFE40-DFD4-4725-BE32-7737A0765887}" sibTransId="{992172A6-79FE-44E8-9CC3-6C1AA2058EF3}"/>
    <dgm:cxn modelId="{742D2390-5731-43C9-B584-C48F434D4D4F}" type="presOf" srcId="{96422867-A8A5-45F9-9AF9-DD0E64A714BF}" destId="{3262084E-03B4-47EE-B09C-FAEB0004BA5D}" srcOrd="0" destOrd="0" presId="urn:microsoft.com/office/officeart/2005/8/layout/process1"/>
    <dgm:cxn modelId="{6A617D92-AEA5-401A-8D62-9DF8318C1ED3}" type="presOf" srcId="{992172A6-79FE-44E8-9CC3-6C1AA2058EF3}" destId="{B8F7121C-07F3-4B6B-808B-FFB4AC5C814F}" srcOrd="0" destOrd="0" presId="urn:microsoft.com/office/officeart/2005/8/layout/process1"/>
    <dgm:cxn modelId="{399BBC94-B1ED-4606-8F40-7633BE878B80}" type="presOf" srcId="{AD847F2A-1C94-4AC2-B8DB-BD9A1283958E}" destId="{69B34B6B-911F-490C-82E3-585AE9A62C17}" srcOrd="0" destOrd="0" presId="urn:microsoft.com/office/officeart/2005/8/layout/process1"/>
    <dgm:cxn modelId="{F64A5DC5-9F30-4AA6-923C-8D3646E7BF63}" type="presParOf" srcId="{3262084E-03B4-47EE-B09C-FAEB0004BA5D}" destId="{69B34B6B-911F-490C-82E3-585AE9A62C17}" srcOrd="0" destOrd="0" presId="urn:microsoft.com/office/officeart/2005/8/layout/process1"/>
    <dgm:cxn modelId="{F53570A9-8444-49C9-854E-6CAB49C02DCE}" type="presParOf" srcId="{3262084E-03B4-47EE-B09C-FAEB0004BA5D}" destId="{B8F7121C-07F3-4B6B-808B-FFB4AC5C814F}" srcOrd="1" destOrd="0" presId="urn:microsoft.com/office/officeart/2005/8/layout/process1"/>
    <dgm:cxn modelId="{6C2D4193-286C-4C10-A0C3-C04EF0D21F46}" type="presParOf" srcId="{B8F7121C-07F3-4B6B-808B-FFB4AC5C814F}" destId="{F80E4E11-A161-4767-B997-B0BC70A9E9E8}" srcOrd="0" destOrd="0" presId="urn:microsoft.com/office/officeart/2005/8/layout/process1"/>
    <dgm:cxn modelId="{9668BF70-74A9-403F-9E8B-DFFD839CB33B}" type="presParOf" srcId="{3262084E-03B4-47EE-B09C-FAEB0004BA5D}" destId="{3AF9780B-83FA-4E31-A30C-C788CBC4CDA5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6422867-A8A5-45F9-9AF9-DD0E64A714BF}" type="doc">
      <dgm:prSet loTypeId="urn:microsoft.com/office/officeart/2005/8/layout/process1" loCatId="process" qsTypeId="urn:microsoft.com/office/officeart/2005/8/quickstyle/simple1" qsCatId="simple" csTypeId="urn:microsoft.com/office/officeart/2005/8/colors/colorful4" csCatId="colorful" phldr="1"/>
      <dgm:spPr/>
    </dgm:pt>
    <dgm:pt modelId="{AD847F2A-1C94-4AC2-B8DB-BD9A1283958E}">
      <dgm:prSet phldrT="[Texte]"/>
      <dgm:spPr>
        <a:solidFill>
          <a:schemeClr val="accent1"/>
        </a:solidFill>
      </dgm:spPr>
      <dgm:t>
        <a:bodyPr/>
        <a:lstStyle/>
        <a:p>
          <a:r>
            <a:rPr lang="fr-FR" dirty="0"/>
            <a:t>A</a:t>
          </a:r>
        </a:p>
      </dgm:t>
    </dgm:pt>
    <dgm:pt modelId="{9C4BFE40-DFD4-4725-BE32-7737A0765887}" type="parTrans" cxnId="{B183A055-DE9A-44EA-AC57-8460FAD1B791}">
      <dgm:prSet/>
      <dgm:spPr/>
      <dgm:t>
        <a:bodyPr/>
        <a:lstStyle/>
        <a:p>
          <a:endParaRPr lang="fr-FR"/>
        </a:p>
      </dgm:t>
    </dgm:pt>
    <dgm:pt modelId="{992172A6-79FE-44E8-9CC3-6C1AA2058EF3}" type="sibTrans" cxnId="{B183A055-DE9A-44EA-AC57-8460FAD1B791}">
      <dgm:prSet/>
      <dgm:spPr>
        <a:solidFill>
          <a:schemeClr val="bg2">
            <a:lumMod val="90000"/>
          </a:schemeClr>
        </a:solidFill>
      </dgm:spPr>
      <dgm:t>
        <a:bodyPr/>
        <a:lstStyle/>
        <a:p>
          <a:endParaRPr lang="fr-FR"/>
        </a:p>
      </dgm:t>
    </dgm:pt>
    <dgm:pt modelId="{98141B66-094F-42AE-9833-8BB0B8F13B78}">
      <dgm:prSet phldrT="[Texte]"/>
      <dgm:spPr>
        <a:solidFill>
          <a:schemeClr val="tx2">
            <a:lumMod val="50000"/>
            <a:lumOff val="50000"/>
          </a:schemeClr>
        </a:solidFill>
      </dgm:spPr>
      <dgm:t>
        <a:bodyPr/>
        <a:lstStyle/>
        <a:p>
          <a:r>
            <a:rPr lang="fr-FR" dirty="0"/>
            <a:t>C</a:t>
          </a:r>
        </a:p>
      </dgm:t>
    </dgm:pt>
    <dgm:pt modelId="{87F2ADA0-25B0-4082-9C49-76785BA05E8B}" type="parTrans" cxnId="{869C8137-C77C-4DFF-B65F-E3AE4B19D202}">
      <dgm:prSet/>
      <dgm:spPr/>
      <dgm:t>
        <a:bodyPr/>
        <a:lstStyle/>
        <a:p>
          <a:endParaRPr lang="fr-FR"/>
        </a:p>
      </dgm:t>
    </dgm:pt>
    <dgm:pt modelId="{3401B83C-9AEB-4D39-85CE-D7B7577165E2}" type="sibTrans" cxnId="{869C8137-C77C-4DFF-B65F-E3AE4B19D202}">
      <dgm:prSet/>
      <dgm:spPr/>
      <dgm:t>
        <a:bodyPr/>
        <a:lstStyle/>
        <a:p>
          <a:endParaRPr lang="fr-FR"/>
        </a:p>
      </dgm:t>
    </dgm:pt>
    <dgm:pt modelId="{3262084E-03B4-47EE-B09C-FAEB0004BA5D}" type="pres">
      <dgm:prSet presAssocID="{96422867-A8A5-45F9-9AF9-DD0E64A714BF}" presName="Name0" presStyleCnt="0">
        <dgm:presLayoutVars>
          <dgm:dir/>
          <dgm:resizeHandles val="exact"/>
        </dgm:presLayoutVars>
      </dgm:prSet>
      <dgm:spPr/>
    </dgm:pt>
    <dgm:pt modelId="{69B34B6B-911F-490C-82E3-585AE9A62C17}" type="pres">
      <dgm:prSet presAssocID="{AD847F2A-1C94-4AC2-B8DB-BD9A1283958E}" presName="node" presStyleLbl="node1" presStyleIdx="0" presStyleCnt="2">
        <dgm:presLayoutVars>
          <dgm:bulletEnabled val="1"/>
        </dgm:presLayoutVars>
      </dgm:prSet>
      <dgm:spPr/>
    </dgm:pt>
    <dgm:pt modelId="{B8F7121C-07F3-4B6B-808B-FFB4AC5C814F}" type="pres">
      <dgm:prSet presAssocID="{992172A6-79FE-44E8-9CC3-6C1AA2058EF3}" presName="sibTrans" presStyleLbl="sibTrans2D1" presStyleIdx="0" presStyleCnt="1" custFlipHor="1" custScaleX="102606" custScaleY="54527"/>
      <dgm:spPr>
        <a:prstGeom prst="snip2DiagRect">
          <a:avLst/>
        </a:prstGeom>
      </dgm:spPr>
    </dgm:pt>
    <dgm:pt modelId="{F80E4E11-A161-4767-B997-B0BC70A9E9E8}" type="pres">
      <dgm:prSet presAssocID="{992172A6-79FE-44E8-9CC3-6C1AA2058EF3}" presName="connectorText" presStyleLbl="sibTrans2D1" presStyleIdx="0" presStyleCnt="1"/>
      <dgm:spPr/>
    </dgm:pt>
    <dgm:pt modelId="{3AF9780B-83FA-4E31-A30C-C788CBC4CDA5}" type="pres">
      <dgm:prSet presAssocID="{98141B66-094F-42AE-9833-8BB0B8F13B78}" presName="node" presStyleLbl="node1" presStyleIdx="1" presStyleCnt="2">
        <dgm:presLayoutVars>
          <dgm:bulletEnabled val="1"/>
        </dgm:presLayoutVars>
      </dgm:prSet>
      <dgm:spPr/>
    </dgm:pt>
  </dgm:ptLst>
  <dgm:cxnLst>
    <dgm:cxn modelId="{869C8137-C77C-4DFF-B65F-E3AE4B19D202}" srcId="{96422867-A8A5-45F9-9AF9-DD0E64A714BF}" destId="{98141B66-094F-42AE-9833-8BB0B8F13B78}" srcOrd="1" destOrd="0" parTransId="{87F2ADA0-25B0-4082-9C49-76785BA05E8B}" sibTransId="{3401B83C-9AEB-4D39-85CE-D7B7577165E2}"/>
    <dgm:cxn modelId="{958FA065-2DD8-4F8F-A9C7-4F61788150DB}" type="presOf" srcId="{98141B66-094F-42AE-9833-8BB0B8F13B78}" destId="{3AF9780B-83FA-4E31-A30C-C788CBC4CDA5}" srcOrd="0" destOrd="0" presId="urn:microsoft.com/office/officeart/2005/8/layout/process1"/>
    <dgm:cxn modelId="{57526F4B-4F31-4E24-A57A-6FEDA11977F1}" type="presOf" srcId="{992172A6-79FE-44E8-9CC3-6C1AA2058EF3}" destId="{F80E4E11-A161-4767-B997-B0BC70A9E9E8}" srcOrd="1" destOrd="0" presId="urn:microsoft.com/office/officeart/2005/8/layout/process1"/>
    <dgm:cxn modelId="{B183A055-DE9A-44EA-AC57-8460FAD1B791}" srcId="{96422867-A8A5-45F9-9AF9-DD0E64A714BF}" destId="{AD847F2A-1C94-4AC2-B8DB-BD9A1283958E}" srcOrd="0" destOrd="0" parTransId="{9C4BFE40-DFD4-4725-BE32-7737A0765887}" sibTransId="{992172A6-79FE-44E8-9CC3-6C1AA2058EF3}"/>
    <dgm:cxn modelId="{742D2390-5731-43C9-B584-C48F434D4D4F}" type="presOf" srcId="{96422867-A8A5-45F9-9AF9-DD0E64A714BF}" destId="{3262084E-03B4-47EE-B09C-FAEB0004BA5D}" srcOrd="0" destOrd="0" presId="urn:microsoft.com/office/officeart/2005/8/layout/process1"/>
    <dgm:cxn modelId="{6A617D92-AEA5-401A-8D62-9DF8318C1ED3}" type="presOf" srcId="{992172A6-79FE-44E8-9CC3-6C1AA2058EF3}" destId="{B8F7121C-07F3-4B6B-808B-FFB4AC5C814F}" srcOrd="0" destOrd="0" presId="urn:microsoft.com/office/officeart/2005/8/layout/process1"/>
    <dgm:cxn modelId="{399BBC94-B1ED-4606-8F40-7633BE878B80}" type="presOf" srcId="{AD847F2A-1C94-4AC2-B8DB-BD9A1283958E}" destId="{69B34B6B-911F-490C-82E3-585AE9A62C17}" srcOrd="0" destOrd="0" presId="urn:microsoft.com/office/officeart/2005/8/layout/process1"/>
    <dgm:cxn modelId="{F64A5DC5-9F30-4AA6-923C-8D3646E7BF63}" type="presParOf" srcId="{3262084E-03B4-47EE-B09C-FAEB0004BA5D}" destId="{69B34B6B-911F-490C-82E3-585AE9A62C17}" srcOrd="0" destOrd="0" presId="urn:microsoft.com/office/officeart/2005/8/layout/process1"/>
    <dgm:cxn modelId="{F53570A9-8444-49C9-854E-6CAB49C02DCE}" type="presParOf" srcId="{3262084E-03B4-47EE-B09C-FAEB0004BA5D}" destId="{B8F7121C-07F3-4B6B-808B-FFB4AC5C814F}" srcOrd="1" destOrd="0" presId="urn:microsoft.com/office/officeart/2005/8/layout/process1"/>
    <dgm:cxn modelId="{6C2D4193-286C-4C10-A0C3-C04EF0D21F46}" type="presParOf" srcId="{B8F7121C-07F3-4B6B-808B-FFB4AC5C814F}" destId="{F80E4E11-A161-4767-B997-B0BC70A9E9E8}" srcOrd="0" destOrd="0" presId="urn:microsoft.com/office/officeart/2005/8/layout/process1"/>
    <dgm:cxn modelId="{9668BF70-74A9-403F-9E8B-DFFD839CB33B}" type="presParOf" srcId="{3262084E-03B4-47EE-B09C-FAEB0004BA5D}" destId="{3AF9780B-83FA-4E31-A30C-C788CBC4CDA5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C88B738-30D9-4BC7-B03B-24DF902EB2E1}" type="doc">
      <dgm:prSet loTypeId="urn:microsoft.com/office/officeart/2005/8/layout/matrix3" loCatId="matrix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C1F5DC0-4E54-48EA-AAC7-52B3A7ADEC0E}">
      <dgm:prSet phldrT="[Text]" phldr="1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endParaRPr lang="en-US" dirty="0"/>
        </a:p>
      </dgm:t>
    </dgm:pt>
    <dgm:pt modelId="{0D39DC04-D1FF-49CF-955D-5210847BF0A3}" type="parTrans" cxnId="{52C1DA03-7014-44F4-9B46-9A12DAF08F46}">
      <dgm:prSet/>
      <dgm:spPr/>
      <dgm:t>
        <a:bodyPr/>
        <a:lstStyle/>
        <a:p>
          <a:endParaRPr lang="en-US"/>
        </a:p>
      </dgm:t>
    </dgm:pt>
    <dgm:pt modelId="{A90BD8F0-3081-4580-86AF-63DA9FFABEF3}" type="sibTrans" cxnId="{52C1DA03-7014-44F4-9B46-9A12DAF08F46}">
      <dgm:prSet/>
      <dgm:spPr/>
      <dgm:t>
        <a:bodyPr/>
        <a:lstStyle/>
        <a:p>
          <a:endParaRPr lang="en-US"/>
        </a:p>
      </dgm:t>
    </dgm:pt>
    <dgm:pt modelId="{62478776-E5ED-4E8F-99C4-70D10AD55506}">
      <dgm:prSet phldrT="[Text]" phldr="1">
        <dgm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endParaRPr lang="en-US"/>
        </a:p>
      </dgm:t>
    </dgm:pt>
    <dgm:pt modelId="{DD82F6D1-B8D7-408E-80ED-4B1D2C2CBA60}" type="parTrans" cxnId="{E9B3A888-2B36-4BB7-A8D7-D383594750A2}">
      <dgm:prSet/>
      <dgm:spPr/>
      <dgm:t>
        <a:bodyPr/>
        <a:lstStyle/>
        <a:p>
          <a:endParaRPr lang="en-US"/>
        </a:p>
      </dgm:t>
    </dgm:pt>
    <dgm:pt modelId="{445638EC-0D16-4957-99A1-F0121E9D971A}" type="sibTrans" cxnId="{E9B3A888-2B36-4BB7-A8D7-D383594750A2}">
      <dgm:prSet/>
      <dgm:spPr/>
      <dgm:t>
        <a:bodyPr/>
        <a:lstStyle/>
        <a:p>
          <a:endParaRPr lang="en-US"/>
        </a:p>
      </dgm:t>
    </dgm:pt>
    <dgm:pt modelId="{70A9168C-AA34-4AAD-95B1-4EEE13ADA4F0}">
      <dgm:prSet phldrT="[Text]" phldr="1">
        <dgm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endParaRPr lang="en-US"/>
        </a:p>
      </dgm:t>
    </dgm:pt>
    <dgm:pt modelId="{06CC7FC4-2BC2-4B32-8184-0FDEDC547950}" type="parTrans" cxnId="{E8535D0C-56EF-4EF5-82F1-3E343A46628E}">
      <dgm:prSet/>
      <dgm:spPr/>
      <dgm:t>
        <a:bodyPr/>
        <a:lstStyle/>
        <a:p>
          <a:endParaRPr lang="en-US"/>
        </a:p>
      </dgm:t>
    </dgm:pt>
    <dgm:pt modelId="{B65FB196-5420-4903-A3AC-83544484C666}" type="sibTrans" cxnId="{E8535D0C-56EF-4EF5-82F1-3E343A46628E}">
      <dgm:prSet/>
      <dgm:spPr/>
      <dgm:t>
        <a:bodyPr/>
        <a:lstStyle/>
        <a:p>
          <a:endParaRPr lang="en-US"/>
        </a:p>
      </dgm:t>
    </dgm:pt>
    <dgm:pt modelId="{019455D6-0AC6-4944-98B1-8DD558465A72}">
      <dgm:prSet phldrT="[Text]" phldr="1"/>
      <dgm:spPr/>
      <dgm:t>
        <a:bodyPr/>
        <a:lstStyle/>
        <a:p>
          <a:endParaRPr lang="en-US"/>
        </a:p>
      </dgm:t>
    </dgm:pt>
    <dgm:pt modelId="{9893CAD4-BF1D-48F0-9F76-856776E9E16E}" type="parTrans" cxnId="{AE696B79-91AA-47A3-8385-DB2653D518AD}">
      <dgm:prSet/>
      <dgm:spPr/>
      <dgm:t>
        <a:bodyPr/>
        <a:lstStyle/>
        <a:p>
          <a:endParaRPr lang="en-US"/>
        </a:p>
      </dgm:t>
    </dgm:pt>
    <dgm:pt modelId="{A90CFEF3-99FC-4A1D-8AE8-3C00F9299CFE}" type="sibTrans" cxnId="{AE696B79-91AA-47A3-8385-DB2653D518AD}">
      <dgm:prSet/>
      <dgm:spPr/>
      <dgm:t>
        <a:bodyPr/>
        <a:lstStyle/>
        <a:p>
          <a:endParaRPr lang="en-US"/>
        </a:p>
      </dgm:t>
    </dgm:pt>
    <dgm:pt modelId="{6136209E-CB5B-4906-9695-51D997CA056C}">
      <dgm:prSet phldrT="[Text]" phldr="1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endParaRPr lang="en-US" dirty="0"/>
        </a:p>
      </dgm:t>
    </dgm:pt>
    <dgm:pt modelId="{435344EE-B086-4C02-95EA-119D5DE82043}" type="parTrans" cxnId="{6D33BDF2-721D-405C-B867-5B1939208A9D}">
      <dgm:prSet/>
      <dgm:spPr/>
      <dgm:t>
        <a:bodyPr/>
        <a:lstStyle/>
        <a:p>
          <a:endParaRPr lang="en-US"/>
        </a:p>
      </dgm:t>
    </dgm:pt>
    <dgm:pt modelId="{6359F5C9-D186-4934-8178-7E2B323EB851}" type="sibTrans" cxnId="{6D33BDF2-721D-405C-B867-5B1939208A9D}">
      <dgm:prSet/>
      <dgm:spPr/>
      <dgm:t>
        <a:bodyPr/>
        <a:lstStyle/>
        <a:p>
          <a:endParaRPr lang="en-US"/>
        </a:p>
      </dgm:t>
    </dgm:pt>
    <dgm:pt modelId="{800F7C25-1DE2-4F1E-85BE-307C3849E58D}" type="pres">
      <dgm:prSet presAssocID="{7C88B738-30D9-4BC7-B03B-24DF902EB2E1}" presName="matrix" presStyleCnt="0">
        <dgm:presLayoutVars>
          <dgm:chMax val="1"/>
          <dgm:dir/>
          <dgm:resizeHandles val="exact"/>
        </dgm:presLayoutVars>
      </dgm:prSet>
      <dgm:spPr/>
    </dgm:pt>
    <dgm:pt modelId="{93F7B493-2E4D-45F1-85C1-3A18AD0DB971}" type="pres">
      <dgm:prSet presAssocID="{7C88B738-30D9-4BC7-B03B-24DF902EB2E1}" presName="diamond" presStyleLbl="bgShp" presStyleIdx="0" presStyleCnt="1"/>
      <dgm:spPr/>
    </dgm:pt>
    <dgm:pt modelId="{0C84DB0D-B4B9-4405-B44B-1B61051BAAC8}" type="pres">
      <dgm:prSet presAssocID="{7C88B738-30D9-4BC7-B03B-24DF902EB2E1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F210CAF8-A630-4953-BC24-F248D782A4BD}" type="pres">
      <dgm:prSet presAssocID="{7C88B738-30D9-4BC7-B03B-24DF902EB2E1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4D8A51C8-0040-44B9-8EE9-65DB26074FB3}" type="pres">
      <dgm:prSet presAssocID="{7C88B738-30D9-4BC7-B03B-24DF902EB2E1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D750C9DA-4140-4188-955C-884C501B182A}" type="pres">
      <dgm:prSet presAssocID="{7C88B738-30D9-4BC7-B03B-24DF902EB2E1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52C1DA03-7014-44F4-9B46-9A12DAF08F46}" srcId="{7C88B738-30D9-4BC7-B03B-24DF902EB2E1}" destId="{2C1F5DC0-4E54-48EA-AAC7-52B3A7ADEC0E}" srcOrd="0" destOrd="0" parTransId="{0D39DC04-D1FF-49CF-955D-5210847BF0A3}" sibTransId="{A90BD8F0-3081-4580-86AF-63DA9FFABEF3}"/>
    <dgm:cxn modelId="{E8535D0C-56EF-4EF5-82F1-3E343A46628E}" srcId="{7C88B738-30D9-4BC7-B03B-24DF902EB2E1}" destId="{70A9168C-AA34-4AAD-95B1-4EEE13ADA4F0}" srcOrd="3" destOrd="0" parTransId="{06CC7FC4-2BC2-4B32-8184-0FDEDC547950}" sibTransId="{B65FB196-5420-4903-A3AC-83544484C666}"/>
    <dgm:cxn modelId="{42016B25-EEE5-4FD3-9961-4D1C54880C6E}" type="presOf" srcId="{7C88B738-30D9-4BC7-B03B-24DF902EB2E1}" destId="{800F7C25-1DE2-4F1E-85BE-307C3849E58D}" srcOrd="0" destOrd="0" presId="urn:microsoft.com/office/officeart/2005/8/layout/matrix3"/>
    <dgm:cxn modelId="{DD733A39-8BD5-4BE4-89C8-3C865A881A03}" type="presOf" srcId="{70A9168C-AA34-4AAD-95B1-4EEE13ADA4F0}" destId="{D750C9DA-4140-4188-955C-884C501B182A}" srcOrd="0" destOrd="0" presId="urn:microsoft.com/office/officeart/2005/8/layout/matrix3"/>
    <dgm:cxn modelId="{AE696B79-91AA-47A3-8385-DB2653D518AD}" srcId="{7C88B738-30D9-4BC7-B03B-24DF902EB2E1}" destId="{019455D6-0AC6-4944-98B1-8DD558465A72}" srcOrd="4" destOrd="0" parTransId="{9893CAD4-BF1D-48F0-9F76-856776E9E16E}" sibTransId="{A90CFEF3-99FC-4A1D-8AE8-3C00F9299CFE}"/>
    <dgm:cxn modelId="{E9B3A888-2B36-4BB7-A8D7-D383594750A2}" srcId="{7C88B738-30D9-4BC7-B03B-24DF902EB2E1}" destId="{62478776-E5ED-4E8F-99C4-70D10AD55506}" srcOrd="2" destOrd="0" parTransId="{DD82F6D1-B8D7-408E-80ED-4B1D2C2CBA60}" sibTransId="{445638EC-0D16-4957-99A1-F0121E9D971A}"/>
    <dgm:cxn modelId="{C604EBAA-BD55-4518-9681-E8D0A66ECBBF}" type="presOf" srcId="{6136209E-CB5B-4906-9695-51D997CA056C}" destId="{F210CAF8-A630-4953-BC24-F248D782A4BD}" srcOrd="0" destOrd="0" presId="urn:microsoft.com/office/officeart/2005/8/layout/matrix3"/>
    <dgm:cxn modelId="{A68EDCE7-00D3-4438-B5DD-4EDFBCA411C4}" type="presOf" srcId="{2C1F5DC0-4E54-48EA-AAC7-52B3A7ADEC0E}" destId="{0C84DB0D-B4B9-4405-B44B-1B61051BAAC8}" srcOrd="0" destOrd="0" presId="urn:microsoft.com/office/officeart/2005/8/layout/matrix3"/>
    <dgm:cxn modelId="{6D33BDF2-721D-405C-B867-5B1939208A9D}" srcId="{7C88B738-30D9-4BC7-B03B-24DF902EB2E1}" destId="{6136209E-CB5B-4906-9695-51D997CA056C}" srcOrd="1" destOrd="0" parTransId="{435344EE-B086-4C02-95EA-119D5DE82043}" sibTransId="{6359F5C9-D186-4934-8178-7E2B323EB851}"/>
    <dgm:cxn modelId="{9615F2FD-61D6-42E7-B916-976976E82A16}" type="presOf" srcId="{62478776-E5ED-4E8F-99C4-70D10AD55506}" destId="{4D8A51C8-0040-44B9-8EE9-65DB26074FB3}" srcOrd="0" destOrd="0" presId="urn:microsoft.com/office/officeart/2005/8/layout/matrix3"/>
    <dgm:cxn modelId="{985127F1-AE35-462A-907E-EE5FC3CA2CBB}" type="presParOf" srcId="{800F7C25-1DE2-4F1E-85BE-307C3849E58D}" destId="{93F7B493-2E4D-45F1-85C1-3A18AD0DB971}" srcOrd="0" destOrd="0" presId="urn:microsoft.com/office/officeart/2005/8/layout/matrix3"/>
    <dgm:cxn modelId="{6D7DD14B-1C51-4004-8FEB-0B67C81A23AC}" type="presParOf" srcId="{800F7C25-1DE2-4F1E-85BE-307C3849E58D}" destId="{0C84DB0D-B4B9-4405-B44B-1B61051BAAC8}" srcOrd="1" destOrd="0" presId="urn:microsoft.com/office/officeart/2005/8/layout/matrix3"/>
    <dgm:cxn modelId="{2BCC1EB0-40CF-4DFE-8C65-246B10D23F9B}" type="presParOf" srcId="{800F7C25-1DE2-4F1E-85BE-307C3849E58D}" destId="{F210CAF8-A630-4953-BC24-F248D782A4BD}" srcOrd="2" destOrd="0" presId="urn:microsoft.com/office/officeart/2005/8/layout/matrix3"/>
    <dgm:cxn modelId="{09E86DE3-76B3-498C-B847-497C1544A2AD}" type="presParOf" srcId="{800F7C25-1DE2-4F1E-85BE-307C3849E58D}" destId="{4D8A51C8-0040-44B9-8EE9-65DB26074FB3}" srcOrd="3" destOrd="0" presId="urn:microsoft.com/office/officeart/2005/8/layout/matrix3"/>
    <dgm:cxn modelId="{0B5FB469-BEAD-4087-B180-11859DFDECF2}" type="presParOf" srcId="{800F7C25-1DE2-4F1E-85BE-307C3849E58D}" destId="{D750C9DA-4140-4188-955C-884C501B182A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E12019B1-4752-4D5D-940A-AC33FB4304BE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1606520-DDFE-4EDB-B966-D11E7AA575F8}">
      <dgm:prSet/>
      <dgm:spPr/>
      <dgm:t>
        <a:bodyPr/>
        <a:lstStyle/>
        <a:p>
          <a:r>
            <a:rPr lang="en-US" dirty="0" err="1"/>
            <a:t>nb</a:t>
          </a:r>
          <a:r>
            <a:rPr lang="en-US" dirty="0"/>
            <a:t> of slices = 50</a:t>
          </a:r>
        </a:p>
      </dgm:t>
    </dgm:pt>
    <dgm:pt modelId="{FDCD03A6-58F6-41E2-94FB-12D846AF7B6D}" type="parTrans" cxnId="{612FF46C-09AA-4C5E-983F-152B8DCD1D00}">
      <dgm:prSet/>
      <dgm:spPr/>
      <dgm:t>
        <a:bodyPr/>
        <a:lstStyle/>
        <a:p>
          <a:endParaRPr lang="en-US"/>
        </a:p>
      </dgm:t>
    </dgm:pt>
    <dgm:pt modelId="{20CAF55B-3487-4C2E-B886-879EC6953E16}" type="sibTrans" cxnId="{612FF46C-09AA-4C5E-983F-152B8DCD1D00}">
      <dgm:prSet/>
      <dgm:spPr/>
      <dgm:t>
        <a:bodyPr/>
        <a:lstStyle/>
        <a:p>
          <a:endParaRPr lang="en-US"/>
        </a:p>
      </dgm:t>
    </dgm:pt>
    <dgm:pt modelId="{E651CE67-2187-4D34-ACD7-BCF6F36915CD}">
      <dgm:prSet/>
      <dgm:spPr/>
      <dgm:t>
        <a:bodyPr/>
        <a:lstStyle/>
        <a:p>
          <a:r>
            <a:rPr lang="en-US"/>
            <a:t>Slice thickness = 3mm</a:t>
          </a:r>
        </a:p>
      </dgm:t>
    </dgm:pt>
    <dgm:pt modelId="{A133BF11-7AB8-4782-9D59-01EF2838DF59}" type="parTrans" cxnId="{B69BE660-7C81-4952-80C0-577176C9AF07}">
      <dgm:prSet/>
      <dgm:spPr/>
      <dgm:t>
        <a:bodyPr/>
        <a:lstStyle/>
        <a:p>
          <a:endParaRPr lang="en-US"/>
        </a:p>
      </dgm:t>
    </dgm:pt>
    <dgm:pt modelId="{14A01FC1-CDB4-4598-B161-36860E30BF78}" type="sibTrans" cxnId="{B69BE660-7C81-4952-80C0-577176C9AF07}">
      <dgm:prSet/>
      <dgm:spPr/>
      <dgm:t>
        <a:bodyPr/>
        <a:lstStyle/>
        <a:p>
          <a:endParaRPr lang="en-US"/>
        </a:p>
      </dgm:t>
    </dgm:pt>
    <dgm:pt modelId="{DFFF8CC7-D201-40B4-BF79-8507364590D3}">
      <dgm:prSet/>
      <dgm:spPr/>
      <dgm:t>
        <a:bodyPr/>
        <a:lstStyle/>
        <a:p>
          <a:r>
            <a:rPr lang="en-US" dirty="0"/>
            <a:t>TE = 30ms</a:t>
          </a:r>
        </a:p>
      </dgm:t>
    </dgm:pt>
    <dgm:pt modelId="{3CDBF9D8-CD6E-432C-B6D3-1D39FA74006F}" type="parTrans" cxnId="{BF2E794E-6A43-4287-96FA-2AD5F4F3BD06}">
      <dgm:prSet/>
      <dgm:spPr/>
      <dgm:t>
        <a:bodyPr/>
        <a:lstStyle/>
        <a:p>
          <a:endParaRPr lang="en-US"/>
        </a:p>
      </dgm:t>
    </dgm:pt>
    <dgm:pt modelId="{03D09DDE-2DCC-4EE2-9BE9-1FCFABABDFDA}" type="sibTrans" cxnId="{BF2E794E-6A43-4287-96FA-2AD5F4F3BD06}">
      <dgm:prSet/>
      <dgm:spPr/>
      <dgm:t>
        <a:bodyPr/>
        <a:lstStyle/>
        <a:p>
          <a:endParaRPr lang="en-US"/>
        </a:p>
      </dgm:t>
    </dgm:pt>
    <dgm:pt modelId="{3D5566C0-0F97-4D79-9553-8F0A0AA39011}">
      <dgm:prSet/>
      <dgm:spPr/>
      <dgm:t>
        <a:bodyPr/>
        <a:lstStyle/>
        <a:p>
          <a:r>
            <a:rPr lang="en-US" dirty="0"/>
            <a:t>TR = 2,8s</a:t>
          </a:r>
        </a:p>
      </dgm:t>
    </dgm:pt>
    <dgm:pt modelId="{5E86B5F2-3953-40FA-A7E5-2109EA9F641C}" type="parTrans" cxnId="{B1F299BE-74C9-4192-AF48-66740664F600}">
      <dgm:prSet/>
      <dgm:spPr/>
      <dgm:t>
        <a:bodyPr/>
        <a:lstStyle/>
        <a:p>
          <a:endParaRPr lang="en-US"/>
        </a:p>
      </dgm:t>
    </dgm:pt>
    <dgm:pt modelId="{DAF178C7-6613-48E4-85AA-899E6A733BFF}" type="sibTrans" cxnId="{B1F299BE-74C9-4192-AF48-66740664F600}">
      <dgm:prSet/>
      <dgm:spPr/>
      <dgm:t>
        <a:bodyPr/>
        <a:lstStyle/>
        <a:p>
          <a:endParaRPr lang="en-US"/>
        </a:p>
      </dgm:t>
    </dgm:pt>
    <dgm:pt modelId="{E8914442-B141-42BB-AA8A-BFC167620E88}">
      <dgm:prSet/>
      <dgm:spPr/>
      <dgm:t>
        <a:bodyPr/>
        <a:lstStyle/>
        <a:p>
          <a:r>
            <a:rPr lang="en-US" dirty="0"/>
            <a:t>voxel size = 3x3x3mm</a:t>
          </a:r>
        </a:p>
      </dgm:t>
    </dgm:pt>
    <dgm:pt modelId="{23607BB9-2C25-419E-970F-4BE52270A980}" type="parTrans" cxnId="{E67C8044-911C-487F-8393-E27BFFA3174C}">
      <dgm:prSet/>
      <dgm:spPr/>
      <dgm:t>
        <a:bodyPr/>
        <a:lstStyle/>
        <a:p>
          <a:endParaRPr lang="en-US"/>
        </a:p>
      </dgm:t>
    </dgm:pt>
    <dgm:pt modelId="{12589DFE-A5B3-47D9-93E3-2FA6A4A17465}" type="sibTrans" cxnId="{E67C8044-911C-487F-8393-E27BFFA3174C}">
      <dgm:prSet/>
      <dgm:spPr/>
      <dgm:t>
        <a:bodyPr/>
        <a:lstStyle/>
        <a:p>
          <a:endParaRPr lang="en-US"/>
        </a:p>
      </dgm:t>
    </dgm:pt>
    <dgm:pt modelId="{5B43610E-FF2D-47B4-A833-70AFFAD2F4F7}">
      <dgm:prSet/>
      <dgm:spPr/>
      <dgm:t>
        <a:bodyPr/>
        <a:lstStyle/>
        <a:p>
          <a:r>
            <a:rPr lang="de-DE" dirty="0" err="1"/>
            <a:t>iPAT</a:t>
          </a:r>
          <a:r>
            <a:rPr lang="de-DE" dirty="0"/>
            <a:t> </a:t>
          </a:r>
          <a:r>
            <a:rPr lang="de-DE" dirty="0" err="1"/>
            <a:t>grappa</a:t>
          </a:r>
          <a:r>
            <a:rPr lang="de-DE" dirty="0"/>
            <a:t> 2 </a:t>
          </a:r>
          <a:r>
            <a:rPr lang="de-DE" dirty="0" err="1"/>
            <a:t>factor</a:t>
          </a:r>
          <a:r>
            <a:rPr lang="de-DE" dirty="0"/>
            <a:t> </a:t>
          </a:r>
          <a:endParaRPr lang="en-US" dirty="0"/>
        </a:p>
      </dgm:t>
    </dgm:pt>
    <dgm:pt modelId="{E9C968CB-5616-4D2D-98CE-06C05A72ED6A}" type="parTrans" cxnId="{475756B7-C1B7-47F7-875C-78EF61D01B2C}">
      <dgm:prSet/>
      <dgm:spPr/>
      <dgm:t>
        <a:bodyPr/>
        <a:lstStyle/>
        <a:p>
          <a:endParaRPr lang="en-US"/>
        </a:p>
      </dgm:t>
    </dgm:pt>
    <dgm:pt modelId="{6E06E6BC-1816-408E-91F3-F3994A9276B6}" type="sibTrans" cxnId="{475756B7-C1B7-47F7-875C-78EF61D01B2C}">
      <dgm:prSet/>
      <dgm:spPr/>
      <dgm:t>
        <a:bodyPr/>
        <a:lstStyle/>
        <a:p>
          <a:endParaRPr lang="en-US"/>
        </a:p>
      </dgm:t>
    </dgm:pt>
    <dgm:pt modelId="{D17B658F-FDD2-4E10-A263-1C5A02BDA4D8}" type="pres">
      <dgm:prSet presAssocID="{E12019B1-4752-4D5D-940A-AC33FB4304BE}" presName="vert0" presStyleCnt="0">
        <dgm:presLayoutVars>
          <dgm:dir/>
          <dgm:animOne val="branch"/>
          <dgm:animLvl val="lvl"/>
        </dgm:presLayoutVars>
      </dgm:prSet>
      <dgm:spPr/>
    </dgm:pt>
    <dgm:pt modelId="{9FDE377B-0FC8-481B-8B73-D8CBEE76D283}" type="pres">
      <dgm:prSet presAssocID="{11606520-DDFE-4EDB-B966-D11E7AA575F8}" presName="thickLine" presStyleLbl="alignNode1" presStyleIdx="0" presStyleCnt="6"/>
      <dgm:spPr/>
    </dgm:pt>
    <dgm:pt modelId="{AB367DC0-EA04-4BCA-A37D-A216E79B2AD0}" type="pres">
      <dgm:prSet presAssocID="{11606520-DDFE-4EDB-B966-D11E7AA575F8}" presName="horz1" presStyleCnt="0"/>
      <dgm:spPr/>
    </dgm:pt>
    <dgm:pt modelId="{F96D4D77-082C-48D1-8C9A-9659CA9CCECE}" type="pres">
      <dgm:prSet presAssocID="{11606520-DDFE-4EDB-B966-D11E7AA575F8}" presName="tx1" presStyleLbl="revTx" presStyleIdx="0" presStyleCnt="6"/>
      <dgm:spPr/>
    </dgm:pt>
    <dgm:pt modelId="{C970317E-AF16-450B-9EFB-57BF4FE47272}" type="pres">
      <dgm:prSet presAssocID="{11606520-DDFE-4EDB-B966-D11E7AA575F8}" presName="vert1" presStyleCnt="0"/>
      <dgm:spPr/>
    </dgm:pt>
    <dgm:pt modelId="{08AD0823-8667-414B-9758-9FC884F2A2F7}" type="pres">
      <dgm:prSet presAssocID="{E651CE67-2187-4D34-ACD7-BCF6F36915CD}" presName="thickLine" presStyleLbl="alignNode1" presStyleIdx="1" presStyleCnt="6"/>
      <dgm:spPr/>
    </dgm:pt>
    <dgm:pt modelId="{1F47498D-2BEB-456F-B8C9-3CBA5449A46F}" type="pres">
      <dgm:prSet presAssocID="{E651CE67-2187-4D34-ACD7-BCF6F36915CD}" presName="horz1" presStyleCnt="0"/>
      <dgm:spPr/>
    </dgm:pt>
    <dgm:pt modelId="{84D034E5-DA0F-46F6-A673-4DF21E0647B3}" type="pres">
      <dgm:prSet presAssocID="{E651CE67-2187-4D34-ACD7-BCF6F36915CD}" presName="tx1" presStyleLbl="revTx" presStyleIdx="1" presStyleCnt="6"/>
      <dgm:spPr/>
    </dgm:pt>
    <dgm:pt modelId="{E35B2F20-ED20-45E9-B55E-921551CAB687}" type="pres">
      <dgm:prSet presAssocID="{E651CE67-2187-4D34-ACD7-BCF6F36915CD}" presName="vert1" presStyleCnt="0"/>
      <dgm:spPr/>
    </dgm:pt>
    <dgm:pt modelId="{16800FF7-E4E5-48F3-9BD9-B265913E2C6F}" type="pres">
      <dgm:prSet presAssocID="{DFFF8CC7-D201-40B4-BF79-8507364590D3}" presName="thickLine" presStyleLbl="alignNode1" presStyleIdx="2" presStyleCnt="6"/>
      <dgm:spPr/>
    </dgm:pt>
    <dgm:pt modelId="{7421DF85-7A07-4A25-80D7-5742C11E1546}" type="pres">
      <dgm:prSet presAssocID="{DFFF8CC7-D201-40B4-BF79-8507364590D3}" presName="horz1" presStyleCnt="0"/>
      <dgm:spPr/>
    </dgm:pt>
    <dgm:pt modelId="{8B1409C7-5669-43E3-A977-CB5153C8987B}" type="pres">
      <dgm:prSet presAssocID="{DFFF8CC7-D201-40B4-BF79-8507364590D3}" presName="tx1" presStyleLbl="revTx" presStyleIdx="2" presStyleCnt="6"/>
      <dgm:spPr/>
    </dgm:pt>
    <dgm:pt modelId="{C8527EC3-A61E-4683-A8E8-0709DFDB4444}" type="pres">
      <dgm:prSet presAssocID="{DFFF8CC7-D201-40B4-BF79-8507364590D3}" presName="vert1" presStyleCnt="0"/>
      <dgm:spPr/>
    </dgm:pt>
    <dgm:pt modelId="{AEDD8CAB-1313-4C2C-A610-5C8FD17D50AA}" type="pres">
      <dgm:prSet presAssocID="{3D5566C0-0F97-4D79-9553-8F0A0AA39011}" presName="thickLine" presStyleLbl="alignNode1" presStyleIdx="3" presStyleCnt="6"/>
      <dgm:spPr/>
    </dgm:pt>
    <dgm:pt modelId="{22CE63F0-2D5E-4A66-AFC4-EB3AD181FE7E}" type="pres">
      <dgm:prSet presAssocID="{3D5566C0-0F97-4D79-9553-8F0A0AA39011}" presName="horz1" presStyleCnt="0"/>
      <dgm:spPr/>
    </dgm:pt>
    <dgm:pt modelId="{E40CA9ED-4706-4C1A-858E-09BDA788ABE2}" type="pres">
      <dgm:prSet presAssocID="{3D5566C0-0F97-4D79-9553-8F0A0AA39011}" presName="tx1" presStyleLbl="revTx" presStyleIdx="3" presStyleCnt="6"/>
      <dgm:spPr/>
    </dgm:pt>
    <dgm:pt modelId="{C37D0EEE-4773-4D70-9936-D7BD7FB54D4F}" type="pres">
      <dgm:prSet presAssocID="{3D5566C0-0F97-4D79-9553-8F0A0AA39011}" presName="vert1" presStyleCnt="0"/>
      <dgm:spPr/>
    </dgm:pt>
    <dgm:pt modelId="{C7D066F5-5E0F-4781-ADA2-13DE3427D30F}" type="pres">
      <dgm:prSet presAssocID="{E8914442-B141-42BB-AA8A-BFC167620E88}" presName="thickLine" presStyleLbl="alignNode1" presStyleIdx="4" presStyleCnt="6"/>
      <dgm:spPr/>
    </dgm:pt>
    <dgm:pt modelId="{B0591A1B-DF4E-4AF7-B562-4FB27E3C5D0E}" type="pres">
      <dgm:prSet presAssocID="{E8914442-B141-42BB-AA8A-BFC167620E88}" presName="horz1" presStyleCnt="0"/>
      <dgm:spPr/>
    </dgm:pt>
    <dgm:pt modelId="{B463AF19-1211-44C1-8628-1AEA651409CC}" type="pres">
      <dgm:prSet presAssocID="{E8914442-B141-42BB-AA8A-BFC167620E88}" presName="tx1" presStyleLbl="revTx" presStyleIdx="4" presStyleCnt="6"/>
      <dgm:spPr/>
    </dgm:pt>
    <dgm:pt modelId="{87B3EB0B-B73B-4F84-9987-5413EF776BC8}" type="pres">
      <dgm:prSet presAssocID="{E8914442-B141-42BB-AA8A-BFC167620E88}" presName="vert1" presStyleCnt="0"/>
      <dgm:spPr/>
    </dgm:pt>
    <dgm:pt modelId="{48C0678D-EDD3-49E2-BC62-9872594A2520}" type="pres">
      <dgm:prSet presAssocID="{5B43610E-FF2D-47B4-A833-70AFFAD2F4F7}" presName="thickLine" presStyleLbl="alignNode1" presStyleIdx="5" presStyleCnt="6"/>
      <dgm:spPr/>
    </dgm:pt>
    <dgm:pt modelId="{FC84FF67-BED5-45FC-B6D9-922F68B7349C}" type="pres">
      <dgm:prSet presAssocID="{5B43610E-FF2D-47B4-A833-70AFFAD2F4F7}" presName="horz1" presStyleCnt="0"/>
      <dgm:spPr/>
    </dgm:pt>
    <dgm:pt modelId="{05D22224-5040-48EE-BDC8-BE15D4A74E4C}" type="pres">
      <dgm:prSet presAssocID="{5B43610E-FF2D-47B4-A833-70AFFAD2F4F7}" presName="tx1" presStyleLbl="revTx" presStyleIdx="5" presStyleCnt="6"/>
      <dgm:spPr/>
    </dgm:pt>
    <dgm:pt modelId="{C067BE1F-2D66-4AD9-9B7B-334C5BE4546E}" type="pres">
      <dgm:prSet presAssocID="{5B43610E-FF2D-47B4-A833-70AFFAD2F4F7}" presName="vert1" presStyleCnt="0"/>
      <dgm:spPr/>
    </dgm:pt>
  </dgm:ptLst>
  <dgm:cxnLst>
    <dgm:cxn modelId="{72113421-F56D-4B37-91B4-748324D6CF3E}" type="presOf" srcId="{3D5566C0-0F97-4D79-9553-8F0A0AA39011}" destId="{E40CA9ED-4706-4C1A-858E-09BDA788ABE2}" srcOrd="0" destOrd="0" presId="urn:microsoft.com/office/officeart/2008/layout/LinedList"/>
    <dgm:cxn modelId="{B69BE660-7C81-4952-80C0-577176C9AF07}" srcId="{E12019B1-4752-4D5D-940A-AC33FB4304BE}" destId="{E651CE67-2187-4D34-ACD7-BCF6F36915CD}" srcOrd="1" destOrd="0" parTransId="{A133BF11-7AB8-4782-9D59-01EF2838DF59}" sibTransId="{14A01FC1-CDB4-4598-B161-36860E30BF78}"/>
    <dgm:cxn modelId="{E67C8044-911C-487F-8393-E27BFFA3174C}" srcId="{E12019B1-4752-4D5D-940A-AC33FB4304BE}" destId="{E8914442-B141-42BB-AA8A-BFC167620E88}" srcOrd="4" destOrd="0" parTransId="{23607BB9-2C25-419E-970F-4BE52270A980}" sibTransId="{12589DFE-A5B3-47D9-93E3-2FA6A4A17465}"/>
    <dgm:cxn modelId="{612FF46C-09AA-4C5E-983F-152B8DCD1D00}" srcId="{E12019B1-4752-4D5D-940A-AC33FB4304BE}" destId="{11606520-DDFE-4EDB-B966-D11E7AA575F8}" srcOrd="0" destOrd="0" parTransId="{FDCD03A6-58F6-41E2-94FB-12D846AF7B6D}" sibTransId="{20CAF55B-3487-4C2E-B886-879EC6953E16}"/>
    <dgm:cxn modelId="{BF2E794E-6A43-4287-96FA-2AD5F4F3BD06}" srcId="{E12019B1-4752-4D5D-940A-AC33FB4304BE}" destId="{DFFF8CC7-D201-40B4-BF79-8507364590D3}" srcOrd="2" destOrd="0" parTransId="{3CDBF9D8-CD6E-432C-B6D3-1D39FA74006F}" sibTransId="{03D09DDE-2DCC-4EE2-9BE9-1FCFABABDFDA}"/>
    <dgm:cxn modelId="{3A2F0081-9658-41D0-AD11-E2F079897789}" type="presOf" srcId="{5B43610E-FF2D-47B4-A833-70AFFAD2F4F7}" destId="{05D22224-5040-48EE-BDC8-BE15D4A74E4C}" srcOrd="0" destOrd="0" presId="urn:microsoft.com/office/officeart/2008/layout/LinedList"/>
    <dgm:cxn modelId="{C263FB99-D729-4E86-BC34-0853E1C04555}" type="presOf" srcId="{E8914442-B141-42BB-AA8A-BFC167620E88}" destId="{B463AF19-1211-44C1-8628-1AEA651409CC}" srcOrd="0" destOrd="0" presId="urn:microsoft.com/office/officeart/2008/layout/LinedList"/>
    <dgm:cxn modelId="{4C449D9B-C2FC-4CD7-8F89-C4D294224F03}" type="presOf" srcId="{11606520-DDFE-4EDB-B966-D11E7AA575F8}" destId="{F96D4D77-082C-48D1-8C9A-9659CA9CCECE}" srcOrd="0" destOrd="0" presId="urn:microsoft.com/office/officeart/2008/layout/LinedList"/>
    <dgm:cxn modelId="{FB8F929E-F383-4BEE-9A64-8F96AE54BFFA}" type="presOf" srcId="{E12019B1-4752-4D5D-940A-AC33FB4304BE}" destId="{D17B658F-FDD2-4E10-A263-1C5A02BDA4D8}" srcOrd="0" destOrd="0" presId="urn:microsoft.com/office/officeart/2008/layout/LinedList"/>
    <dgm:cxn modelId="{EEE1BEB6-EFEA-45A4-891E-451AA25FCC90}" type="presOf" srcId="{DFFF8CC7-D201-40B4-BF79-8507364590D3}" destId="{8B1409C7-5669-43E3-A977-CB5153C8987B}" srcOrd="0" destOrd="0" presId="urn:microsoft.com/office/officeart/2008/layout/LinedList"/>
    <dgm:cxn modelId="{475756B7-C1B7-47F7-875C-78EF61D01B2C}" srcId="{E12019B1-4752-4D5D-940A-AC33FB4304BE}" destId="{5B43610E-FF2D-47B4-A833-70AFFAD2F4F7}" srcOrd="5" destOrd="0" parTransId="{E9C968CB-5616-4D2D-98CE-06C05A72ED6A}" sibTransId="{6E06E6BC-1816-408E-91F3-F3994A9276B6}"/>
    <dgm:cxn modelId="{B1F299BE-74C9-4192-AF48-66740664F600}" srcId="{E12019B1-4752-4D5D-940A-AC33FB4304BE}" destId="{3D5566C0-0F97-4D79-9553-8F0A0AA39011}" srcOrd="3" destOrd="0" parTransId="{5E86B5F2-3953-40FA-A7E5-2109EA9F641C}" sibTransId="{DAF178C7-6613-48E4-85AA-899E6A733BFF}"/>
    <dgm:cxn modelId="{B8EF92CF-FAE4-4DBC-9141-FAB5986FD035}" type="presOf" srcId="{E651CE67-2187-4D34-ACD7-BCF6F36915CD}" destId="{84D034E5-DA0F-46F6-A673-4DF21E0647B3}" srcOrd="0" destOrd="0" presId="urn:microsoft.com/office/officeart/2008/layout/LinedList"/>
    <dgm:cxn modelId="{C091131C-E8D3-4DD0-8ED8-EEDBAE46D081}" type="presParOf" srcId="{D17B658F-FDD2-4E10-A263-1C5A02BDA4D8}" destId="{9FDE377B-0FC8-481B-8B73-D8CBEE76D283}" srcOrd="0" destOrd="0" presId="urn:microsoft.com/office/officeart/2008/layout/LinedList"/>
    <dgm:cxn modelId="{49620431-61F3-486B-82FC-4BE12E3D31E9}" type="presParOf" srcId="{D17B658F-FDD2-4E10-A263-1C5A02BDA4D8}" destId="{AB367DC0-EA04-4BCA-A37D-A216E79B2AD0}" srcOrd="1" destOrd="0" presId="urn:microsoft.com/office/officeart/2008/layout/LinedList"/>
    <dgm:cxn modelId="{755BAF7C-AB6D-439C-A9D9-CB691F028263}" type="presParOf" srcId="{AB367DC0-EA04-4BCA-A37D-A216E79B2AD0}" destId="{F96D4D77-082C-48D1-8C9A-9659CA9CCECE}" srcOrd="0" destOrd="0" presId="urn:microsoft.com/office/officeart/2008/layout/LinedList"/>
    <dgm:cxn modelId="{4D0831E5-55DF-4E5F-A50F-3B7BF59EEB74}" type="presParOf" srcId="{AB367DC0-EA04-4BCA-A37D-A216E79B2AD0}" destId="{C970317E-AF16-450B-9EFB-57BF4FE47272}" srcOrd="1" destOrd="0" presId="urn:microsoft.com/office/officeart/2008/layout/LinedList"/>
    <dgm:cxn modelId="{67D982E9-750D-4C2C-9F49-21AFED4FCCC8}" type="presParOf" srcId="{D17B658F-FDD2-4E10-A263-1C5A02BDA4D8}" destId="{08AD0823-8667-414B-9758-9FC884F2A2F7}" srcOrd="2" destOrd="0" presId="urn:microsoft.com/office/officeart/2008/layout/LinedList"/>
    <dgm:cxn modelId="{98D24921-47C5-47BA-82A6-C5EE5F023018}" type="presParOf" srcId="{D17B658F-FDD2-4E10-A263-1C5A02BDA4D8}" destId="{1F47498D-2BEB-456F-B8C9-3CBA5449A46F}" srcOrd="3" destOrd="0" presId="urn:microsoft.com/office/officeart/2008/layout/LinedList"/>
    <dgm:cxn modelId="{6CE64365-98B3-4352-9082-3FFEDA211A68}" type="presParOf" srcId="{1F47498D-2BEB-456F-B8C9-3CBA5449A46F}" destId="{84D034E5-DA0F-46F6-A673-4DF21E0647B3}" srcOrd="0" destOrd="0" presId="urn:microsoft.com/office/officeart/2008/layout/LinedList"/>
    <dgm:cxn modelId="{73E3E1F0-D6FE-42ED-BEBF-8836CCBF36DF}" type="presParOf" srcId="{1F47498D-2BEB-456F-B8C9-3CBA5449A46F}" destId="{E35B2F20-ED20-45E9-B55E-921551CAB687}" srcOrd="1" destOrd="0" presId="urn:microsoft.com/office/officeart/2008/layout/LinedList"/>
    <dgm:cxn modelId="{7767A29C-30CC-48D2-BF1F-18777DC7BE5A}" type="presParOf" srcId="{D17B658F-FDD2-4E10-A263-1C5A02BDA4D8}" destId="{16800FF7-E4E5-48F3-9BD9-B265913E2C6F}" srcOrd="4" destOrd="0" presId="urn:microsoft.com/office/officeart/2008/layout/LinedList"/>
    <dgm:cxn modelId="{826AD673-BE8D-4487-96BB-28DC375D409F}" type="presParOf" srcId="{D17B658F-FDD2-4E10-A263-1C5A02BDA4D8}" destId="{7421DF85-7A07-4A25-80D7-5742C11E1546}" srcOrd="5" destOrd="0" presId="urn:microsoft.com/office/officeart/2008/layout/LinedList"/>
    <dgm:cxn modelId="{BE2D8ADB-B815-4BFC-B51D-685CEF274069}" type="presParOf" srcId="{7421DF85-7A07-4A25-80D7-5742C11E1546}" destId="{8B1409C7-5669-43E3-A977-CB5153C8987B}" srcOrd="0" destOrd="0" presId="urn:microsoft.com/office/officeart/2008/layout/LinedList"/>
    <dgm:cxn modelId="{487EC4BB-2976-47B9-8DAF-4D06DA2033D9}" type="presParOf" srcId="{7421DF85-7A07-4A25-80D7-5742C11E1546}" destId="{C8527EC3-A61E-4683-A8E8-0709DFDB4444}" srcOrd="1" destOrd="0" presId="urn:microsoft.com/office/officeart/2008/layout/LinedList"/>
    <dgm:cxn modelId="{25197240-EFD0-4265-8493-827D787D6C59}" type="presParOf" srcId="{D17B658F-FDD2-4E10-A263-1C5A02BDA4D8}" destId="{AEDD8CAB-1313-4C2C-A610-5C8FD17D50AA}" srcOrd="6" destOrd="0" presId="urn:microsoft.com/office/officeart/2008/layout/LinedList"/>
    <dgm:cxn modelId="{82E59B4A-21FA-401B-A61C-396542FD7485}" type="presParOf" srcId="{D17B658F-FDD2-4E10-A263-1C5A02BDA4D8}" destId="{22CE63F0-2D5E-4A66-AFC4-EB3AD181FE7E}" srcOrd="7" destOrd="0" presId="urn:microsoft.com/office/officeart/2008/layout/LinedList"/>
    <dgm:cxn modelId="{094885AD-8455-444E-B9F1-959A5965AB43}" type="presParOf" srcId="{22CE63F0-2D5E-4A66-AFC4-EB3AD181FE7E}" destId="{E40CA9ED-4706-4C1A-858E-09BDA788ABE2}" srcOrd="0" destOrd="0" presId="urn:microsoft.com/office/officeart/2008/layout/LinedList"/>
    <dgm:cxn modelId="{5D0C0F9B-A869-4A15-9D89-A3F15E7A2A7C}" type="presParOf" srcId="{22CE63F0-2D5E-4A66-AFC4-EB3AD181FE7E}" destId="{C37D0EEE-4773-4D70-9936-D7BD7FB54D4F}" srcOrd="1" destOrd="0" presId="urn:microsoft.com/office/officeart/2008/layout/LinedList"/>
    <dgm:cxn modelId="{0886AA85-3C69-4437-BA10-416B897747DA}" type="presParOf" srcId="{D17B658F-FDD2-4E10-A263-1C5A02BDA4D8}" destId="{C7D066F5-5E0F-4781-ADA2-13DE3427D30F}" srcOrd="8" destOrd="0" presId="urn:microsoft.com/office/officeart/2008/layout/LinedList"/>
    <dgm:cxn modelId="{1D704ABE-0B5C-4775-A5E3-85A270CDDD3F}" type="presParOf" srcId="{D17B658F-FDD2-4E10-A263-1C5A02BDA4D8}" destId="{B0591A1B-DF4E-4AF7-B562-4FB27E3C5D0E}" srcOrd="9" destOrd="0" presId="urn:microsoft.com/office/officeart/2008/layout/LinedList"/>
    <dgm:cxn modelId="{6024E503-4CF0-471B-B1F3-463CCD96E982}" type="presParOf" srcId="{B0591A1B-DF4E-4AF7-B562-4FB27E3C5D0E}" destId="{B463AF19-1211-44C1-8628-1AEA651409CC}" srcOrd="0" destOrd="0" presId="urn:microsoft.com/office/officeart/2008/layout/LinedList"/>
    <dgm:cxn modelId="{D885217E-08D2-4266-A2B1-4048D65D9476}" type="presParOf" srcId="{B0591A1B-DF4E-4AF7-B562-4FB27E3C5D0E}" destId="{87B3EB0B-B73B-4F84-9987-5413EF776BC8}" srcOrd="1" destOrd="0" presId="urn:microsoft.com/office/officeart/2008/layout/LinedList"/>
    <dgm:cxn modelId="{CA98BCCF-AF46-4A25-BE1A-4C0175030B82}" type="presParOf" srcId="{D17B658F-FDD2-4E10-A263-1C5A02BDA4D8}" destId="{48C0678D-EDD3-49E2-BC62-9872594A2520}" srcOrd="10" destOrd="0" presId="urn:microsoft.com/office/officeart/2008/layout/LinedList"/>
    <dgm:cxn modelId="{FD3C1805-3973-47BA-A268-02DC443535F8}" type="presParOf" srcId="{D17B658F-FDD2-4E10-A263-1C5A02BDA4D8}" destId="{FC84FF67-BED5-45FC-B6D9-922F68B7349C}" srcOrd="11" destOrd="0" presId="urn:microsoft.com/office/officeart/2008/layout/LinedList"/>
    <dgm:cxn modelId="{4F5BE295-03AB-4435-A95F-BB232AEFC544}" type="presParOf" srcId="{FC84FF67-BED5-45FC-B6D9-922F68B7349C}" destId="{05D22224-5040-48EE-BDC8-BE15D4A74E4C}" srcOrd="0" destOrd="0" presId="urn:microsoft.com/office/officeart/2008/layout/LinedList"/>
    <dgm:cxn modelId="{0A7304BD-67CF-41A1-A8DF-4A044BC347A9}" type="presParOf" srcId="{FC84FF67-BED5-45FC-B6D9-922F68B7349C}" destId="{C067BE1F-2D66-4AD9-9B7B-334C5BE4546E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14B411A5-FA48-4DDB-9BDF-FB23FC538061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D030FBF5-4EB1-4E38-9CDB-3BED5419B37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Regressors: </a:t>
          </a:r>
        </a:p>
      </dgm:t>
    </dgm:pt>
    <dgm:pt modelId="{8D32CA38-1392-4DAD-808F-828C208D46CD}" type="parTrans" cxnId="{36665514-AA26-4452-A511-55E517DF1C1E}">
      <dgm:prSet/>
      <dgm:spPr/>
      <dgm:t>
        <a:bodyPr/>
        <a:lstStyle/>
        <a:p>
          <a:endParaRPr lang="en-US"/>
        </a:p>
      </dgm:t>
    </dgm:pt>
    <dgm:pt modelId="{80E10968-A275-41D7-821E-032EB83FEC65}" type="sibTrans" cxnId="{36665514-AA26-4452-A511-55E517DF1C1E}">
      <dgm:prSet/>
      <dgm:spPr/>
      <dgm:t>
        <a:bodyPr/>
        <a:lstStyle/>
        <a:p>
          <a:endParaRPr lang="en-US"/>
        </a:p>
      </dgm:t>
    </dgm:pt>
    <dgm:pt modelId="{F787DE99-DC43-483B-B8C7-24A26D9B18AA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dirty="0"/>
            <a:t>Phase</a:t>
          </a:r>
        </a:p>
      </dgm:t>
    </dgm:pt>
    <dgm:pt modelId="{0FC8E7EC-D45C-42A1-9C61-271AC54F999C}" type="parTrans" cxnId="{DC326AF5-8529-4AC7-8094-65A1CAA01241}">
      <dgm:prSet/>
      <dgm:spPr/>
      <dgm:t>
        <a:bodyPr/>
        <a:lstStyle/>
        <a:p>
          <a:endParaRPr lang="en-US"/>
        </a:p>
      </dgm:t>
    </dgm:pt>
    <dgm:pt modelId="{6FE58975-03A3-4CD2-B398-2A5B4A3BA9C6}" type="sibTrans" cxnId="{DC326AF5-8529-4AC7-8094-65A1CAA01241}">
      <dgm:prSet/>
      <dgm:spPr/>
      <dgm:t>
        <a:bodyPr/>
        <a:lstStyle/>
        <a:p>
          <a:endParaRPr lang="en-US"/>
        </a:p>
      </dgm:t>
    </dgm:pt>
    <dgm:pt modelId="{902A8A8D-8660-4008-960E-7DE639DE8887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dirty="0"/>
            <a:t>Stim onset</a:t>
          </a:r>
        </a:p>
      </dgm:t>
    </dgm:pt>
    <dgm:pt modelId="{FBA6693F-0529-44A3-A0D5-4FECD517F76B}" type="parTrans" cxnId="{D78AF6EE-EE87-4D68-AD8F-3FFEBC187AA9}">
      <dgm:prSet/>
      <dgm:spPr/>
      <dgm:t>
        <a:bodyPr/>
        <a:lstStyle/>
        <a:p>
          <a:endParaRPr lang="en-US"/>
        </a:p>
      </dgm:t>
    </dgm:pt>
    <dgm:pt modelId="{D4ED302B-CD6A-42E9-9794-F30585D48F87}" type="sibTrans" cxnId="{D78AF6EE-EE87-4D68-AD8F-3FFEBC187AA9}">
      <dgm:prSet/>
      <dgm:spPr/>
      <dgm:t>
        <a:bodyPr/>
        <a:lstStyle/>
        <a:p>
          <a:endParaRPr lang="en-US"/>
        </a:p>
      </dgm:t>
    </dgm:pt>
    <dgm:pt modelId="{79B9EB3B-828B-45A0-BA86-5393866EF48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Contrast ANOVA 2x2</a:t>
          </a:r>
        </a:p>
      </dgm:t>
    </dgm:pt>
    <dgm:pt modelId="{1FB514C0-7372-4DC7-AA28-0903D0E2B109}" type="parTrans" cxnId="{34016FC1-D8C8-4F82-B84D-CDE4ACB9DC70}">
      <dgm:prSet/>
      <dgm:spPr/>
      <dgm:t>
        <a:bodyPr/>
        <a:lstStyle/>
        <a:p>
          <a:endParaRPr lang="en-US"/>
        </a:p>
      </dgm:t>
    </dgm:pt>
    <dgm:pt modelId="{E521983F-4314-46EE-A1AE-4EF7BE37F070}" type="sibTrans" cxnId="{34016FC1-D8C8-4F82-B84D-CDE4ACB9DC70}">
      <dgm:prSet/>
      <dgm:spPr/>
      <dgm:t>
        <a:bodyPr/>
        <a:lstStyle/>
        <a:p>
          <a:endParaRPr lang="en-US"/>
        </a:p>
      </dgm:t>
    </dgm:pt>
    <dgm:pt modelId="{37CD3C21-4C4C-4FB6-BDEA-8447160682F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Classifiers – univariate &amp; MVPA</a:t>
          </a:r>
        </a:p>
      </dgm:t>
    </dgm:pt>
    <dgm:pt modelId="{89DF6FAC-4D21-43A3-9219-DE394AC34BE4}" type="parTrans" cxnId="{B7189410-ECB3-46F5-8F39-FA17C03F944C}">
      <dgm:prSet/>
      <dgm:spPr/>
      <dgm:t>
        <a:bodyPr/>
        <a:lstStyle/>
        <a:p>
          <a:endParaRPr lang="en-US"/>
        </a:p>
      </dgm:t>
    </dgm:pt>
    <dgm:pt modelId="{2D2ED6B3-BF8B-4F98-BCF5-FACBCFF75AC8}" type="sibTrans" cxnId="{B7189410-ECB3-46F5-8F39-FA17C03F944C}">
      <dgm:prSet/>
      <dgm:spPr/>
      <dgm:t>
        <a:bodyPr/>
        <a:lstStyle/>
        <a:p>
          <a:endParaRPr lang="en-US"/>
        </a:p>
      </dgm:t>
    </dgm:pt>
    <dgm:pt modelId="{36DCD9A7-EA7D-4851-9E18-78DFB57D3B12}" type="pres">
      <dgm:prSet presAssocID="{14B411A5-FA48-4DDB-9BDF-FB23FC538061}" presName="root" presStyleCnt="0">
        <dgm:presLayoutVars>
          <dgm:dir/>
          <dgm:resizeHandles val="exact"/>
        </dgm:presLayoutVars>
      </dgm:prSet>
      <dgm:spPr/>
    </dgm:pt>
    <dgm:pt modelId="{6C421B93-4389-424C-B123-0F1023C5E931}" type="pres">
      <dgm:prSet presAssocID="{D030FBF5-4EB1-4E38-9CDB-3BED5419B376}" presName="compNode" presStyleCnt="0"/>
      <dgm:spPr/>
    </dgm:pt>
    <dgm:pt modelId="{612CE4CF-6BAE-40D0-ABEB-DE881366E91C}" type="pres">
      <dgm:prSet presAssocID="{D030FBF5-4EB1-4E38-9CDB-3BED5419B376}" presName="bgRect" presStyleLbl="bgShp" presStyleIdx="0" presStyleCnt="3"/>
      <dgm:spPr/>
    </dgm:pt>
    <dgm:pt modelId="{75A9B919-DA97-4886-B992-3959BD76BF0A}" type="pres">
      <dgm:prSet presAssocID="{D030FBF5-4EB1-4E38-9CDB-3BED5419B376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aille"/>
        </a:ext>
      </dgm:extLst>
    </dgm:pt>
    <dgm:pt modelId="{F5616C59-CCCE-4045-8BEF-5936031F154B}" type="pres">
      <dgm:prSet presAssocID="{D030FBF5-4EB1-4E38-9CDB-3BED5419B376}" presName="spaceRect" presStyleCnt="0"/>
      <dgm:spPr/>
    </dgm:pt>
    <dgm:pt modelId="{81E15955-071B-4EB7-A906-3776AB703C23}" type="pres">
      <dgm:prSet presAssocID="{D030FBF5-4EB1-4E38-9CDB-3BED5419B376}" presName="parTx" presStyleLbl="revTx" presStyleIdx="0" presStyleCnt="4">
        <dgm:presLayoutVars>
          <dgm:chMax val="0"/>
          <dgm:chPref val="0"/>
        </dgm:presLayoutVars>
      </dgm:prSet>
      <dgm:spPr/>
    </dgm:pt>
    <dgm:pt modelId="{20AFA75E-4097-4960-9ECD-656156309C8D}" type="pres">
      <dgm:prSet presAssocID="{D030FBF5-4EB1-4E38-9CDB-3BED5419B376}" presName="desTx" presStyleLbl="revTx" presStyleIdx="1" presStyleCnt="4">
        <dgm:presLayoutVars/>
      </dgm:prSet>
      <dgm:spPr/>
    </dgm:pt>
    <dgm:pt modelId="{64CF3B93-CBE6-4A9A-8E4F-AEC64571DF09}" type="pres">
      <dgm:prSet presAssocID="{80E10968-A275-41D7-821E-032EB83FEC65}" presName="sibTrans" presStyleCnt="0"/>
      <dgm:spPr/>
    </dgm:pt>
    <dgm:pt modelId="{E5451724-F457-445A-96D9-1D4FB97C7FC1}" type="pres">
      <dgm:prSet presAssocID="{79B9EB3B-828B-45A0-BA86-5393866EF480}" presName="compNode" presStyleCnt="0"/>
      <dgm:spPr/>
    </dgm:pt>
    <dgm:pt modelId="{62420DCD-72A4-4C75-8CFF-7B1E1B285AAE}" type="pres">
      <dgm:prSet presAssocID="{79B9EB3B-828B-45A0-BA86-5393866EF480}" presName="bgRect" presStyleLbl="bgShp" presStyleIdx="1" presStyleCnt="3"/>
      <dgm:spPr/>
    </dgm:pt>
    <dgm:pt modelId="{8D0A435D-86A7-48FC-A1D1-AD48600A6DDE}" type="pres">
      <dgm:prSet presAssocID="{79B9EB3B-828B-45A0-BA86-5393866EF480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2083734E-4018-4EED-A914-1E8A3EB5DEAE}" type="pres">
      <dgm:prSet presAssocID="{79B9EB3B-828B-45A0-BA86-5393866EF480}" presName="spaceRect" presStyleCnt="0"/>
      <dgm:spPr/>
    </dgm:pt>
    <dgm:pt modelId="{07EE88AE-10C9-4F64-9803-A67EDBA0A540}" type="pres">
      <dgm:prSet presAssocID="{79B9EB3B-828B-45A0-BA86-5393866EF480}" presName="parTx" presStyleLbl="revTx" presStyleIdx="2" presStyleCnt="4">
        <dgm:presLayoutVars>
          <dgm:chMax val="0"/>
          <dgm:chPref val="0"/>
        </dgm:presLayoutVars>
      </dgm:prSet>
      <dgm:spPr/>
    </dgm:pt>
    <dgm:pt modelId="{F89F2313-E5D5-406A-BD6C-020D0EED59E3}" type="pres">
      <dgm:prSet presAssocID="{E521983F-4314-46EE-A1AE-4EF7BE37F070}" presName="sibTrans" presStyleCnt="0"/>
      <dgm:spPr/>
    </dgm:pt>
    <dgm:pt modelId="{86BEF3B5-FF68-40F2-B63B-252EDF139FBD}" type="pres">
      <dgm:prSet presAssocID="{37CD3C21-4C4C-4FB6-BDEA-8447160682F2}" presName="compNode" presStyleCnt="0"/>
      <dgm:spPr/>
    </dgm:pt>
    <dgm:pt modelId="{7FD8CB6D-471F-4004-AF7E-DA27389CC801}" type="pres">
      <dgm:prSet presAssocID="{37CD3C21-4C4C-4FB6-BDEA-8447160682F2}" presName="bgRect" presStyleLbl="bgShp" presStyleIdx="2" presStyleCnt="3"/>
      <dgm:spPr/>
    </dgm:pt>
    <dgm:pt modelId="{6744B476-E670-4628-BE61-FE80B8DBCF6E}" type="pres">
      <dgm:prSet presAssocID="{37CD3C21-4C4C-4FB6-BDEA-8447160682F2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obot"/>
        </a:ext>
      </dgm:extLst>
    </dgm:pt>
    <dgm:pt modelId="{E03EA62A-E8C2-4C64-8BC2-1C5C45F32251}" type="pres">
      <dgm:prSet presAssocID="{37CD3C21-4C4C-4FB6-BDEA-8447160682F2}" presName="spaceRect" presStyleCnt="0"/>
      <dgm:spPr/>
    </dgm:pt>
    <dgm:pt modelId="{170C9B8C-1FB0-4B1C-9D7F-9198407D78CD}" type="pres">
      <dgm:prSet presAssocID="{37CD3C21-4C4C-4FB6-BDEA-8447160682F2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D2D4A407-7E15-4C28-822D-75C504B9B458}" type="presOf" srcId="{14B411A5-FA48-4DDB-9BDF-FB23FC538061}" destId="{36DCD9A7-EA7D-4851-9E18-78DFB57D3B12}" srcOrd="0" destOrd="0" presId="urn:microsoft.com/office/officeart/2018/2/layout/IconVerticalSolidList"/>
    <dgm:cxn modelId="{B7189410-ECB3-46F5-8F39-FA17C03F944C}" srcId="{14B411A5-FA48-4DDB-9BDF-FB23FC538061}" destId="{37CD3C21-4C4C-4FB6-BDEA-8447160682F2}" srcOrd="2" destOrd="0" parTransId="{89DF6FAC-4D21-43A3-9219-DE394AC34BE4}" sibTransId="{2D2ED6B3-BF8B-4F98-BCF5-FACBCFF75AC8}"/>
    <dgm:cxn modelId="{36665514-AA26-4452-A511-55E517DF1C1E}" srcId="{14B411A5-FA48-4DDB-9BDF-FB23FC538061}" destId="{D030FBF5-4EB1-4E38-9CDB-3BED5419B376}" srcOrd="0" destOrd="0" parTransId="{8D32CA38-1392-4DAD-808F-828C208D46CD}" sibTransId="{80E10968-A275-41D7-821E-032EB83FEC65}"/>
    <dgm:cxn modelId="{E9E0E136-CBB4-4C39-B87C-C5CCB27AE9BC}" type="presOf" srcId="{902A8A8D-8660-4008-960E-7DE639DE8887}" destId="{20AFA75E-4097-4960-9ECD-656156309C8D}" srcOrd="0" destOrd="1" presId="urn:microsoft.com/office/officeart/2018/2/layout/IconVerticalSolidList"/>
    <dgm:cxn modelId="{38C7DF38-E94C-4037-9F33-D366862604E5}" type="presOf" srcId="{F787DE99-DC43-483B-B8C7-24A26D9B18AA}" destId="{20AFA75E-4097-4960-9ECD-656156309C8D}" srcOrd="0" destOrd="0" presId="urn:microsoft.com/office/officeart/2018/2/layout/IconVerticalSolidList"/>
    <dgm:cxn modelId="{523B9384-CC83-46AA-AD5F-0FFB5C5D5DC2}" type="presOf" srcId="{D030FBF5-4EB1-4E38-9CDB-3BED5419B376}" destId="{81E15955-071B-4EB7-A906-3776AB703C23}" srcOrd="0" destOrd="0" presId="urn:microsoft.com/office/officeart/2018/2/layout/IconVerticalSolidList"/>
    <dgm:cxn modelId="{34016FC1-D8C8-4F82-B84D-CDE4ACB9DC70}" srcId="{14B411A5-FA48-4DDB-9BDF-FB23FC538061}" destId="{79B9EB3B-828B-45A0-BA86-5393866EF480}" srcOrd="1" destOrd="0" parTransId="{1FB514C0-7372-4DC7-AA28-0903D0E2B109}" sibTransId="{E521983F-4314-46EE-A1AE-4EF7BE37F070}"/>
    <dgm:cxn modelId="{7E4E92E6-BEF6-4544-9027-530499BA8703}" type="presOf" srcId="{79B9EB3B-828B-45A0-BA86-5393866EF480}" destId="{07EE88AE-10C9-4F64-9803-A67EDBA0A540}" srcOrd="0" destOrd="0" presId="urn:microsoft.com/office/officeart/2018/2/layout/IconVerticalSolidList"/>
    <dgm:cxn modelId="{D78AF6EE-EE87-4D68-AD8F-3FFEBC187AA9}" srcId="{D030FBF5-4EB1-4E38-9CDB-3BED5419B376}" destId="{902A8A8D-8660-4008-960E-7DE639DE8887}" srcOrd="1" destOrd="0" parTransId="{FBA6693F-0529-44A3-A0D5-4FECD517F76B}" sibTransId="{D4ED302B-CD6A-42E9-9794-F30585D48F87}"/>
    <dgm:cxn modelId="{DC326AF5-8529-4AC7-8094-65A1CAA01241}" srcId="{D030FBF5-4EB1-4E38-9CDB-3BED5419B376}" destId="{F787DE99-DC43-483B-B8C7-24A26D9B18AA}" srcOrd="0" destOrd="0" parTransId="{0FC8E7EC-D45C-42A1-9C61-271AC54F999C}" sibTransId="{6FE58975-03A3-4CD2-B398-2A5B4A3BA9C6}"/>
    <dgm:cxn modelId="{B8AC2FFB-197C-41C1-AF7D-5326496C6717}" type="presOf" srcId="{37CD3C21-4C4C-4FB6-BDEA-8447160682F2}" destId="{170C9B8C-1FB0-4B1C-9D7F-9198407D78CD}" srcOrd="0" destOrd="0" presId="urn:microsoft.com/office/officeart/2018/2/layout/IconVerticalSolidList"/>
    <dgm:cxn modelId="{904C7599-3514-4FE1-B268-0D53706B813D}" type="presParOf" srcId="{36DCD9A7-EA7D-4851-9E18-78DFB57D3B12}" destId="{6C421B93-4389-424C-B123-0F1023C5E931}" srcOrd="0" destOrd="0" presId="urn:microsoft.com/office/officeart/2018/2/layout/IconVerticalSolidList"/>
    <dgm:cxn modelId="{2563BD9B-8AFF-464C-8AED-3F27BABBBA29}" type="presParOf" srcId="{6C421B93-4389-424C-B123-0F1023C5E931}" destId="{612CE4CF-6BAE-40D0-ABEB-DE881366E91C}" srcOrd="0" destOrd="0" presId="urn:microsoft.com/office/officeart/2018/2/layout/IconVerticalSolidList"/>
    <dgm:cxn modelId="{7CDAA2D0-9277-4197-8EEA-8B8AB7CE42A0}" type="presParOf" srcId="{6C421B93-4389-424C-B123-0F1023C5E931}" destId="{75A9B919-DA97-4886-B992-3959BD76BF0A}" srcOrd="1" destOrd="0" presId="urn:microsoft.com/office/officeart/2018/2/layout/IconVerticalSolidList"/>
    <dgm:cxn modelId="{5254756E-7A51-43D3-8CDD-53A0843F192C}" type="presParOf" srcId="{6C421B93-4389-424C-B123-0F1023C5E931}" destId="{F5616C59-CCCE-4045-8BEF-5936031F154B}" srcOrd="2" destOrd="0" presId="urn:microsoft.com/office/officeart/2018/2/layout/IconVerticalSolidList"/>
    <dgm:cxn modelId="{B64E5FBF-BAC9-470C-BBB8-D31CB872969C}" type="presParOf" srcId="{6C421B93-4389-424C-B123-0F1023C5E931}" destId="{81E15955-071B-4EB7-A906-3776AB703C23}" srcOrd="3" destOrd="0" presId="urn:microsoft.com/office/officeart/2018/2/layout/IconVerticalSolidList"/>
    <dgm:cxn modelId="{D0197C12-B8AF-4D58-B07C-D8F19436289B}" type="presParOf" srcId="{6C421B93-4389-424C-B123-0F1023C5E931}" destId="{20AFA75E-4097-4960-9ECD-656156309C8D}" srcOrd="4" destOrd="0" presId="urn:microsoft.com/office/officeart/2018/2/layout/IconVerticalSolidList"/>
    <dgm:cxn modelId="{3D03F50E-250E-414D-83B7-F39AB377DEF2}" type="presParOf" srcId="{36DCD9A7-EA7D-4851-9E18-78DFB57D3B12}" destId="{64CF3B93-CBE6-4A9A-8E4F-AEC64571DF09}" srcOrd="1" destOrd="0" presId="urn:microsoft.com/office/officeart/2018/2/layout/IconVerticalSolidList"/>
    <dgm:cxn modelId="{3A3E82C5-68B9-41B9-9F1F-EA0DB78333D4}" type="presParOf" srcId="{36DCD9A7-EA7D-4851-9E18-78DFB57D3B12}" destId="{E5451724-F457-445A-96D9-1D4FB97C7FC1}" srcOrd="2" destOrd="0" presId="urn:microsoft.com/office/officeart/2018/2/layout/IconVerticalSolidList"/>
    <dgm:cxn modelId="{C715104F-F1DD-4C1B-9769-98A7FFA66F8E}" type="presParOf" srcId="{E5451724-F457-445A-96D9-1D4FB97C7FC1}" destId="{62420DCD-72A4-4C75-8CFF-7B1E1B285AAE}" srcOrd="0" destOrd="0" presId="urn:microsoft.com/office/officeart/2018/2/layout/IconVerticalSolidList"/>
    <dgm:cxn modelId="{A74A915C-9E85-4C9E-A6AD-38E6EDA5CE81}" type="presParOf" srcId="{E5451724-F457-445A-96D9-1D4FB97C7FC1}" destId="{8D0A435D-86A7-48FC-A1D1-AD48600A6DDE}" srcOrd="1" destOrd="0" presId="urn:microsoft.com/office/officeart/2018/2/layout/IconVerticalSolidList"/>
    <dgm:cxn modelId="{7CEDFB8E-752D-4CF7-9685-456E3A5F27B5}" type="presParOf" srcId="{E5451724-F457-445A-96D9-1D4FB97C7FC1}" destId="{2083734E-4018-4EED-A914-1E8A3EB5DEAE}" srcOrd="2" destOrd="0" presId="urn:microsoft.com/office/officeart/2018/2/layout/IconVerticalSolidList"/>
    <dgm:cxn modelId="{8B8CFF90-1B0C-46F7-9FC6-384E86F797F8}" type="presParOf" srcId="{E5451724-F457-445A-96D9-1D4FB97C7FC1}" destId="{07EE88AE-10C9-4F64-9803-A67EDBA0A540}" srcOrd="3" destOrd="0" presId="urn:microsoft.com/office/officeart/2018/2/layout/IconVerticalSolidList"/>
    <dgm:cxn modelId="{B43221A0-DD0C-4BE3-91CF-D4B3078308B8}" type="presParOf" srcId="{36DCD9A7-EA7D-4851-9E18-78DFB57D3B12}" destId="{F89F2313-E5D5-406A-BD6C-020D0EED59E3}" srcOrd="3" destOrd="0" presId="urn:microsoft.com/office/officeart/2018/2/layout/IconVerticalSolidList"/>
    <dgm:cxn modelId="{79F22DF8-0606-4D75-8E68-29B051CA6E2F}" type="presParOf" srcId="{36DCD9A7-EA7D-4851-9E18-78DFB57D3B12}" destId="{86BEF3B5-FF68-40F2-B63B-252EDF139FBD}" srcOrd="4" destOrd="0" presId="urn:microsoft.com/office/officeart/2018/2/layout/IconVerticalSolidList"/>
    <dgm:cxn modelId="{7AEB66B9-C07B-41B1-9C38-B6222AB53A90}" type="presParOf" srcId="{86BEF3B5-FF68-40F2-B63B-252EDF139FBD}" destId="{7FD8CB6D-471F-4004-AF7E-DA27389CC801}" srcOrd="0" destOrd="0" presId="urn:microsoft.com/office/officeart/2018/2/layout/IconVerticalSolidList"/>
    <dgm:cxn modelId="{9E7334C6-8C9F-4F87-AA76-05F8BBA652F3}" type="presParOf" srcId="{86BEF3B5-FF68-40F2-B63B-252EDF139FBD}" destId="{6744B476-E670-4628-BE61-FE80B8DBCF6E}" srcOrd="1" destOrd="0" presId="urn:microsoft.com/office/officeart/2018/2/layout/IconVerticalSolidList"/>
    <dgm:cxn modelId="{E3023725-0E0E-42D3-91E5-B39680AE2540}" type="presParOf" srcId="{86BEF3B5-FF68-40F2-B63B-252EDF139FBD}" destId="{E03EA62A-E8C2-4C64-8BC2-1C5C45F32251}" srcOrd="2" destOrd="0" presId="urn:microsoft.com/office/officeart/2018/2/layout/IconVerticalSolidList"/>
    <dgm:cxn modelId="{0678AF70-1DE0-473D-8DFE-AF04C0392106}" type="presParOf" srcId="{86BEF3B5-FF68-40F2-B63B-252EDF139FBD}" destId="{170C9B8C-1FB0-4B1C-9D7F-9198407D78CD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B34B6B-911F-490C-82E3-585AE9A62C17}">
      <dsp:nvSpPr>
        <dsp:cNvPr id="0" name=""/>
        <dsp:cNvSpPr/>
      </dsp:nvSpPr>
      <dsp:spPr>
        <a:xfrm>
          <a:off x="747" y="156665"/>
          <a:ext cx="1594449" cy="956669"/>
        </a:xfrm>
        <a:prstGeom prst="roundRect">
          <a:avLst>
            <a:gd name="adj" fmla="val 10000"/>
          </a:avLst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100" kern="1200" dirty="0"/>
            <a:t>A</a:t>
          </a:r>
        </a:p>
      </dsp:txBody>
      <dsp:txXfrm>
        <a:off x="28767" y="184685"/>
        <a:ext cx="1538409" cy="900629"/>
      </dsp:txXfrm>
    </dsp:sp>
    <dsp:sp modelId="{B8F7121C-07F3-4B6B-808B-FFB4AC5C814F}">
      <dsp:nvSpPr>
        <dsp:cNvPr id="0" name=""/>
        <dsp:cNvSpPr/>
      </dsp:nvSpPr>
      <dsp:spPr>
        <a:xfrm flipH="1">
          <a:off x="1750237" y="527193"/>
          <a:ext cx="346832" cy="215612"/>
        </a:xfrm>
        <a:prstGeom prst="snip2DiagRect">
          <a:avLst/>
        </a:prstGeom>
        <a:solidFill>
          <a:schemeClr val="bg2">
            <a:lumMod val="9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900" kern="1200"/>
        </a:p>
      </dsp:txBody>
      <dsp:txXfrm>
        <a:off x="1814921" y="570315"/>
        <a:ext cx="282148" cy="129368"/>
      </dsp:txXfrm>
    </dsp:sp>
    <dsp:sp modelId="{3AF9780B-83FA-4E31-A30C-C788CBC4CDA5}">
      <dsp:nvSpPr>
        <dsp:cNvPr id="0" name=""/>
        <dsp:cNvSpPr/>
      </dsp:nvSpPr>
      <dsp:spPr>
        <a:xfrm>
          <a:off x="2232976" y="156665"/>
          <a:ext cx="1594449" cy="956669"/>
        </a:xfrm>
        <a:prstGeom prst="roundRect">
          <a:avLst>
            <a:gd name="adj" fmla="val 10000"/>
          </a:avLst>
        </a:prstGeom>
        <a:solidFill>
          <a:schemeClr val="accent4">
            <a:hueOff val="20094294"/>
            <a:satOff val="583"/>
            <a:lumOff val="725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100" kern="1200" dirty="0"/>
            <a:t>B</a:t>
          </a:r>
        </a:p>
      </dsp:txBody>
      <dsp:txXfrm>
        <a:off x="2260996" y="184685"/>
        <a:ext cx="1538409" cy="90062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B34B6B-911F-490C-82E3-585AE9A62C17}">
      <dsp:nvSpPr>
        <dsp:cNvPr id="0" name=""/>
        <dsp:cNvSpPr/>
      </dsp:nvSpPr>
      <dsp:spPr>
        <a:xfrm>
          <a:off x="747" y="156665"/>
          <a:ext cx="1594449" cy="956669"/>
        </a:xfrm>
        <a:prstGeom prst="roundRect">
          <a:avLst>
            <a:gd name="adj" fmla="val 10000"/>
          </a:avLst>
        </a:prstGeom>
        <a:solidFill>
          <a:schemeClr val="accent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100" kern="1200" dirty="0"/>
            <a:t>B</a:t>
          </a:r>
        </a:p>
      </dsp:txBody>
      <dsp:txXfrm>
        <a:off x="28767" y="184685"/>
        <a:ext cx="1538409" cy="900629"/>
      </dsp:txXfrm>
    </dsp:sp>
    <dsp:sp modelId="{B8F7121C-07F3-4B6B-808B-FFB4AC5C814F}">
      <dsp:nvSpPr>
        <dsp:cNvPr id="0" name=""/>
        <dsp:cNvSpPr/>
      </dsp:nvSpPr>
      <dsp:spPr>
        <a:xfrm flipH="1">
          <a:off x="1750237" y="527193"/>
          <a:ext cx="346832" cy="215612"/>
        </a:xfrm>
        <a:prstGeom prst="snip2DiagRect">
          <a:avLst/>
        </a:prstGeom>
        <a:solidFill>
          <a:schemeClr val="bg2">
            <a:lumMod val="9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900" kern="1200"/>
        </a:p>
      </dsp:txBody>
      <dsp:txXfrm>
        <a:off x="1814921" y="570315"/>
        <a:ext cx="282148" cy="129368"/>
      </dsp:txXfrm>
    </dsp:sp>
    <dsp:sp modelId="{3AF9780B-83FA-4E31-A30C-C788CBC4CDA5}">
      <dsp:nvSpPr>
        <dsp:cNvPr id="0" name=""/>
        <dsp:cNvSpPr/>
      </dsp:nvSpPr>
      <dsp:spPr>
        <a:xfrm>
          <a:off x="2232976" y="156665"/>
          <a:ext cx="1594449" cy="956669"/>
        </a:xfrm>
        <a:prstGeom prst="roundRect">
          <a:avLst>
            <a:gd name="adj" fmla="val 10000"/>
          </a:avLst>
        </a:prstGeom>
        <a:solidFill>
          <a:schemeClr val="tx2">
            <a:lumMod val="50000"/>
            <a:lumOff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100" kern="1200" dirty="0"/>
            <a:t>C</a:t>
          </a:r>
        </a:p>
      </dsp:txBody>
      <dsp:txXfrm>
        <a:off x="2260996" y="184685"/>
        <a:ext cx="1538409" cy="90062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B34B6B-911F-490C-82E3-585AE9A62C17}">
      <dsp:nvSpPr>
        <dsp:cNvPr id="0" name=""/>
        <dsp:cNvSpPr/>
      </dsp:nvSpPr>
      <dsp:spPr>
        <a:xfrm>
          <a:off x="747" y="156665"/>
          <a:ext cx="1594449" cy="956669"/>
        </a:xfrm>
        <a:prstGeom prst="roundRect">
          <a:avLst>
            <a:gd name="adj" fmla="val 10000"/>
          </a:avLst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100" kern="1200" dirty="0"/>
            <a:t>A</a:t>
          </a:r>
        </a:p>
      </dsp:txBody>
      <dsp:txXfrm>
        <a:off x="28767" y="184685"/>
        <a:ext cx="1538409" cy="900629"/>
      </dsp:txXfrm>
    </dsp:sp>
    <dsp:sp modelId="{B8F7121C-07F3-4B6B-808B-FFB4AC5C814F}">
      <dsp:nvSpPr>
        <dsp:cNvPr id="0" name=""/>
        <dsp:cNvSpPr/>
      </dsp:nvSpPr>
      <dsp:spPr>
        <a:xfrm flipH="1">
          <a:off x="1750237" y="527193"/>
          <a:ext cx="346832" cy="215612"/>
        </a:xfrm>
        <a:prstGeom prst="snip2DiagRect">
          <a:avLst/>
        </a:prstGeom>
        <a:solidFill>
          <a:schemeClr val="bg2">
            <a:lumMod val="9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900" kern="1200"/>
        </a:p>
      </dsp:txBody>
      <dsp:txXfrm>
        <a:off x="1814921" y="570315"/>
        <a:ext cx="282148" cy="129368"/>
      </dsp:txXfrm>
    </dsp:sp>
    <dsp:sp modelId="{3AF9780B-83FA-4E31-A30C-C788CBC4CDA5}">
      <dsp:nvSpPr>
        <dsp:cNvPr id="0" name=""/>
        <dsp:cNvSpPr/>
      </dsp:nvSpPr>
      <dsp:spPr>
        <a:xfrm>
          <a:off x="2232976" y="156665"/>
          <a:ext cx="1594449" cy="956669"/>
        </a:xfrm>
        <a:prstGeom prst="roundRect">
          <a:avLst>
            <a:gd name="adj" fmla="val 10000"/>
          </a:avLst>
        </a:prstGeom>
        <a:solidFill>
          <a:schemeClr val="tx2">
            <a:lumMod val="50000"/>
            <a:lumOff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100" kern="1200" dirty="0"/>
            <a:t>C</a:t>
          </a:r>
        </a:p>
      </dsp:txBody>
      <dsp:txXfrm>
        <a:off x="2260996" y="184685"/>
        <a:ext cx="1538409" cy="90062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F7B493-2E4D-45F1-85C1-3A18AD0DB971}">
      <dsp:nvSpPr>
        <dsp:cNvPr id="0" name=""/>
        <dsp:cNvSpPr/>
      </dsp:nvSpPr>
      <dsp:spPr>
        <a:xfrm>
          <a:off x="696985" y="0"/>
          <a:ext cx="4328784" cy="4328784"/>
        </a:xfrm>
        <a:prstGeom prst="diamond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C84DB0D-B4B9-4405-B44B-1B61051BAAC8}">
      <dsp:nvSpPr>
        <dsp:cNvPr id="0" name=""/>
        <dsp:cNvSpPr/>
      </dsp:nvSpPr>
      <dsp:spPr>
        <a:xfrm>
          <a:off x="1108219" y="411234"/>
          <a:ext cx="1688225" cy="1688225"/>
        </a:xfrm>
        <a:prstGeom prst="roundRect">
          <a:avLst/>
        </a:prstGeom>
        <a:solidFill>
          <a:schemeClr val="lt1"/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800" kern="1200" dirty="0"/>
        </a:p>
      </dsp:txBody>
      <dsp:txXfrm>
        <a:off x="1190631" y="493646"/>
        <a:ext cx="1523401" cy="1523401"/>
      </dsp:txXfrm>
    </dsp:sp>
    <dsp:sp modelId="{F210CAF8-A630-4953-BC24-F248D782A4BD}">
      <dsp:nvSpPr>
        <dsp:cNvPr id="0" name=""/>
        <dsp:cNvSpPr/>
      </dsp:nvSpPr>
      <dsp:spPr>
        <a:xfrm>
          <a:off x="2926308" y="411234"/>
          <a:ext cx="1688225" cy="1688225"/>
        </a:xfrm>
        <a:prstGeom prst="roundRect">
          <a:avLst/>
        </a:prstGeom>
        <a:solidFill>
          <a:schemeClr val="accent1"/>
        </a:solidFill>
        <a:ln w="12700" cap="flat" cmpd="sng" algn="ctr">
          <a:solidFill>
            <a:schemeClr val="accent1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800" kern="1200" dirty="0"/>
        </a:p>
      </dsp:txBody>
      <dsp:txXfrm>
        <a:off x="3008720" y="493646"/>
        <a:ext cx="1523401" cy="1523401"/>
      </dsp:txXfrm>
    </dsp:sp>
    <dsp:sp modelId="{4D8A51C8-0040-44B9-8EE9-65DB26074FB3}">
      <dsp:nvSpPr>
        <dsp:cNvPr id="0" name=""/>
        <dsp:cNvSpPr/>
      </dsp:nvSpPr>
      <dsp:spPr>
        <a:xfrm>
          <a:off x="1108219" y="2229323"/>
          <a:ext cx="1688225" cy="1688225"/>
        </a:xfrm>
        <a:prstGeom prst="roundRect">
          <a:avLst/>
        </a:prstGeom>
        <a:solidFill>
          <a:schemeClr val="accent6"/>
        </a:solidFill>
        <a:ln w="12700" cap="flat" cmpd="sng" algn="ctr">
          <a:solidFill>
            <a:schemeClr val="accent6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accent6">
            <a:shade val="50000"/>
          </a:schemeClr>
        </a:lnRef>
        <a:fillRef idx="1">
          <a:schemeClr val="accent6"/>
        </a:fillRef>
        <a:effectRef idx="0">
          <a:schemeClr val="accent6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800" kern="1200"/>
        </a:p>
      </dsp:txBody>
      <dsp:txXfrm>
        <a:off x="1190631" y="2311735"/>
        <a:ext cx="1523401" cy="1523401"/>
      </dsp:txXfrm>
    </dsp:sp>
    <dsp:sp modelId="{D750C9DA-4140-4188-955C-884C501B182A}">
      <dsp:nvSpPr>
        <dsp:cNvPr id="0" name=""/>
        <dsp:cNvSpPr/>
      </dsp:nvSpPr>
      <dsp:spPr>
        <a:xfrm>
          <a:off x="2926308" y="2229323"/>
          <a:ext cx="1688225" cy="1688225"/>
        </a:xfrm>
        <a:prstGeom prst="roundRect">
          <a:avLst/>
        </a:prstGeom>
        <a:solidFill>
          <a:schemeClr val="accent3"/>
        </a:solidFill>
        <a:ln w="12700" cap="flat" cmpd="sng" algn="ctr">
          <a:solidFill>
            <a:schemeClr val="accent3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accent3">
            <a:shade val="50000"/>
          </a:schemeClr>
        </a:lnRef>
        <a:fillRef idx="1">
          <a:schemeClr val="accent3"/>
        </a:fillRef>
        <a:effectRef idx="0">
          <a:schemeClr val="accent3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800" kern="1200"/>
        </a:p>
      </dsp:txBody>
      <dsp:txXfrm>
        <a:off x="3008720" y="2311735"/>
        <a:ext cx="1523401" cy="152340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DE377B-0FC8-481B-8B73-D8CBEE76D283}">
      <dsp:nvSpPr>
        <dsp:cNvPr id="0" name=""/>
        <dsp:cNvSpPr/>
      </dsp:nvSpPr>
      <dsp:spPr>
        <a:xfrm>
          <a:off x="0" y="1556"/>
          <a:ext cx="826729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6D4D77-082C-48D1-8C9A-9659CA9CCECE}">
      <dsp:nvSpPr>
        <dsp:cNvPr id="0" name=""/>
        <dsp:cNvSpPr/>
      </dsp:nvSpPr>
      <dsp:spPr>
        <a:xfrm>
          <a:off x="0" y="1556"/>
          <a:ext cx="8267296" cy="5309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 err="1"/>
            <a:t>nb</a:t>
          </a:r>
          <a:r>
            <a:rPr lang="en-US" sz="2400" kern="1200" dirty="0"/>
            <a:t> of slices = 50</a:t>
          </a:r>
        </a:p>
      </dsp:txBody>
      <dsp:txXfrm>
        <a:off x="0" y="1556"/>
        <a:ext cx="8267296" cy="530912"/>
      </dsp:txXfrm>
    </dsp:sp>
    <dsp:sp modelId="{08AD0823-8667-414B-9758-9FC884F2A2F7}">
      <dsp:nvSpPr>
        <dsp:cNvPr id="0" name=""/>
        <dsp:cNvSpPr/>
      </dsp:nvSpPr>
      <dsp:spPr>
        <a:xfrm>
          <a:off x="0" y="532468"/>
          <a:ext cx="826729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D034E5-DA0F-46F6-A673-4DF21E0647B3}">
      <dsp:nvSpPr>
        <dsp:cNvPr id="0" name=""/>
        <dsp:cNvSpPr/>
      </dsp:nvSpPr>
      <dsp:spPr>
        <a:xfrm>
          <a:off x="0" y="532468"/>
          <a:ext cx="8267296" cy="5309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Slice thickness = 3mm</a:t>
          </a:r>
        </a:p>
      </dsp:txBody>
      <dsp:txXfrm>
        <a:off x="0" y="532468"/>
        <a:ext cx="8267296" cy="530912"/>
      </dsp:txXfrm>
    </dsp:sp>
    <dsp:sp modelId="{16800FF7-E4E5-48F3-9BD9-B265913E2C6F}">
      <dsp:nvSpPr>
        <dsp:cNvPr id="0" name=""/>
        <dsp:cNvSpPr/>
      </dsp:nvSpPr>
      <dsp:spPr>
        <a:xfrm>
          <a:off x="0" y="1063380"/>
          <a:ext cx="826729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B1409C7-5669-43E3-A977-CB5153C8987B}">
      <dsp:nvSpPr>
        <dsp:cNvPr id="0" name=""/>
        <dsp:cNvSpPr/>
      </dsp:nvSpPr>
      <dsp:spPr>
        <a:xfrm>
          <a:off x="0" y="1063380"/>
          <a:ext cx="8267296" cy="5309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TE = 30ms</a:t>
          </a:r>
        </a:p>
      </dsp:txBody>
      <dsp:txXfrm>
        <a:off x="0" y="1063380"/>
        <a:ext cx="8267296" cy="530912"/>
      </dsp:txXfrm>
    </dsp:sp>
    <dsp:sp modelId="{AEDD8CAB-1313-4C2C-A610-5C8FD17D50AA}">
      <dsp:nvSpPr>
        <dsp:cNvPr id="0" name=""/>
        <dsp:cNvSpPr/>
      </dsp:nvSpPr>
      <dsp:spPr>
        <a:xfrm>
          <a:off x="0" y="1594293"/>
          <a:ext cx="826729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0CA9ED-4706-4C1A-858E-09BDA788ABE2}">
      <dsp:nvSpPr>
        <dsp:cNvPr id="0" name=""/>
        <dsp:cNvSpPr/>
      </dsp:nvSpPr>
      <dsp:spPr>
        <a:xfrm>
          <a:off x="0" y="1594293"/>
          <a:ext cx="8267296" cy="5309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TR = 2,8s</a:t>
          </a:r>
        </a:p>
      </dsp:txBody>
      <dsp:txXfrm>
        <a:off x="0" y="1594293"/>
        <a:ext cx="8267296" cy="530912"/>
      </dsp:txXfrm>
    </dsp:sp>
    <dsp:sp modelId="{C7D066F5-5E0F-4781-ADA2-13DE3427D30F}">
      <dsp:nvSpPr>
        <dsp:cNvPr id="0" name=""/>
        <dsp:cNvSpPr/>
      </dsp:nvSpPr>
      <dsp:spPr>
        <a:xfrm>
          <a:off x="0" y="2125205"/>
          <a:ext cx="826729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63AF19-1211-44C1-8628-1AEA651409CC}">
      <dsp:nvSpPr>
        <dsp:cNvPr id="0" name=""/>
        <dsp:cNvSpPr/>
      </dsp:nvSpPr>
      <dsp:spPr>
        <a:xfrm>
          <a:off x="0" y="2125205"/>
          <a:ext cx="8267296" cy="5309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voxel size = 3x3x3mm</a:t>
          </a:r>
        </a:p>
      </dsp:txBody>
      <dsp:txXfrm>
        <a:off x="0" y="2125205"/>
        <a:ext cx="8267296" cy="530912"/>
      </dsp:txXfrm>
    </dsp:sp>
    <dsp:sp modelId="{48C0678D-EDD3-49E2-BC62-9872594A2520}">
      <dsp:nvSpPr>
        <dsp:cNvPr id="0" name=""/>
        <dsp:cNvSpPr/>
      </dsp:nvSpPr>
      <dsp:spPr>
        <a:xfrm>
          <a:off x="0" y="2656117"/>
          <a:ext cx="826729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5D22224-5040-48EE-BDC8-BE15D4A74E4C}">
      <dsp:nvSpPr>
        <dsp:cNvPr id="0" name=""/>
        <dsp:cNvSpPr/>
      </dsp:nvSpPr>
      <dsp:spPr>
        <a:xfrm>
          <a:off x="0" y="2656117"/>
          <a:ext cx="8267296" cy="5309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 dirty="0" err="1"/>
            <a:t>iPAT</a:t>
          </a:r>
          <a:r>
            <a:rPr lang="de-DE" sz="2400" kern="1200" dirty="0"/>
            <a:t> </a:t>
          </a:r>
          <a:r>
            <a:rPr lang="de-DE" sz="2400" kern="1200" dirty="0" err="1"/>
            <a:t>grappa</a:t>
          </a:r>
          <a:r>
            <a:rPr lang="de-DE" sz="2400" kern="1200" dirty="0"/>
            <a:t> 2 </a:t>
          </a:r>
          <a:r>
            <a:rPr lang="de-DE" sz="2400" kern="1200" dirty="0" err="1"/>
            <a:t>factor</a:t>
          </a:r>
          <a:r>
            <a:rPr lang="de-DE" sz="2400" kern="1200" dirty="0"/>
            <a:t> </a:t>
          </a:r>
          <a:endParaRPr lang="en-US" sz="2400" kern="1200" dirty="0"/>
        </a:p>
      </dsp:txBody>
      <dsp:txXfrm>
        <a:off x="0" y="2656117"/>
        <a:ext cx="8267296" cy="53091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2CE4CF-6BAE-40D0-ABEB-DE881366E91C}">
      <dsp:nvSpPr>
        <dsp:cNvPr id="0" name=""/>
        <dsp:cNvSpPr/>
      </dsp:nvSpPr>
      <dsp:spPr>
        <a:xfrm>
          <a:off x="0" y="533"/>
          <a:ext cx="6728905" cy="124883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5A9B919-DA97-4886-B992-3959BD76BF0A}">
      <dsp:nvSpPr>
        <dsp:cNvPr id="0" name=""/>
        <dsp:cNvSpPr/>
      </dsp:nvSpPr>
      <dsp:spPr>
        <a:xfrm>
          <a:off x="377771" y="281520"/>
          <a:ext cx="686856" cy="68685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E15955-071B-4EB7-A906-3776AB703C23}">
      <dsp:nvSpPr>
        <dsp:cNvPr id="0" name=""/>
        <dsp:cNvSpPr/>
      </dsp:nvSpPr>
      <dsp:spPr>
        <a:xfrm>
          <a:off x="1442398" y="533"/>
          <a:ext cx="3028007" cy="12488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2168" tIns="132168" rIns="132168" bIns="132168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Regressors: </a:t>
          </a:r>
        </a:p>
      </dsp:txBody>
      <dsp:txXfrm>
        <a:off x="1442398" y="533"/>
        <a:ext cx="3028007" cy="1248830"/>
      </dsp:txXfrm>
    </dsp:sp>
    <dsp:sp modelId="{20AFA75E-4097-4960-9ECD-656156309C8D}">
      <dsp:nvSpPr>
        <dsp:cNvPr id="0" name=""/>
        <dsp:cNvSpPr/>
      </dsp:nvSpPr>
      <dsp:spPr>
        <a:xfrm>
          <a:off x="4470406" y="533"/>
          <a:ext cx="2258498" cy="12488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2168" tIns="132168" rIns="132168" bIns="132168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Phase</a:t>
          </a:r>
        </a:p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Stim onset</a:t>
          </a:r>
        </a:p>
      </dsp:txBody>
      <dsp:txXfrm>
        <a:off x="4470406" y="533"/>
        <a:ext cx="2258498" cy="1248830"/>
      </dsp:txXfrm>
    </dsp:sp>
    <dsp:sp modelId="{62420DCD-72A4-4C75-8CFF-7B1E1B285AAE}">
      <dsp:nvSpPr>
        <dsp:cNvPr id="0" name=""/>
        <dsp:cNvSpPr/>
      </dsp:nvSpPr>
      <dsp:spPr>
        <a:xfrm>
          <a:off x="0" y="1561571"/>
          <a:ext cx="6728905" cy="124883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D0A435D-86A7-48FC-A1D1-AD48600A6DDE}">
      <dsp:nvSpPr>
        <dsp:cNvPr id="0" name=""/>
        <dsp:cNvSpPr/>
      </dsp:nvSpPr>
      <dsp:spPr>
        <a:xfrm>
          <a:off x="377771" y="1842558"/>
          <a:ext cx="686856" cy="68685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7EE88AE-10C9-4F64-9803-A67EDBA0A540}">
      <dsp:nvSpPr>
        <dsp:cNvPr id="0" name=""/>
        <dsp:cNvSpPr/>
      </dsp:nvSpPr>
      <dsp:spPr>
        <a:xfrm>
          <a:off x="1442398" y="1561571"/>
          <a:ext cx="5286506" cy="12488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2168" tIns="132168" rIns="132168" bIns="132168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Contrast ANOVA 2x2</a:t>
          </a:r>
        </a:p>
      </dsp:txBody>
      <dsp:txXfrm>
        <a:off x="1442398" y="1561571"/>
        <a:ext cx="5286506" cy="1248830"/>
      </dsp:txXfrm>
    </dsp:sp>
    <dsp:sp modelId="{7FD8CB6D-471F-4004-AF7E-DA27389CC801}">
      <dsp:nvSpPr>
        <dsp:cNvPr id="0" name=""/>
        <dsp:cNvSpPr/>
      </dsp:nvSpPr>
      <dsp:spPr>
        <a:xfrm>
          <a:off x="0" y="3122609"/>
          <a:ext cx="6728905" cy="124883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744B476-E670-4628-BE61-FE80B8DBCF6E}">
      <dsp:nvSpPr>
        <dsp:cNvPr id="0" name=""/>
        <dsp:cNvSpPr/>
      </dsp:nvSpPr>
      <dsp:spPr>
        <a:xfrm>
          <a:off x="377771" y="3403595"/>
          <a:ext cx="686856" cy="68685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0C9B8C-1FB0-4B1C-9D7F-9198407D78CD}">
      <dsp:nvSpPr>
        <dsp:cNvPr id="0" name=""/>
        <dsp:cNvSpPr/>
      </dsp:nvSpPr>
      <dsp:spPr>
        <a:xfrm>
          <a:off x="1442398" y="3122609"/>
          <a:ext cx="5286506" cy="12488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2168" tIns="132168" rIns="132168" bIns="132168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Classifiers – univariate &amp; MVPA</a:t>
          </a:r>
        </a:p>
      </dsp:txBody>
      <dsp:txXfrm>
        <a:off x="1442398" y="3122609"/>
        <a:ext cx="5286506" cy="124883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C3E07D-13BC-4AC6-A5BF-D0A1C3C81759}" type="datetimeFigureOut">
              <a:rPr lang="fr-FR" smtClean="0"/>
              <a:t>19/01/2022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33DB5D-EAB6-444E-AD22-FC4D6BC4A91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791733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AI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33DB5D-EAB6-444E-AD22-FC4D6BC4A919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842154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processes</a:t>
            </a:r>
            <a:r>
              <a:rPr lang="fr-FR" dirty="0"/>
              <a:t>/areas </a:t>
            </a:r>
            <a:r>
              <a:rPr lang="fr-FR" dirty="0" err="1"/>
              <a:t>involved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33DB5D-EAB6-444E-AD22-FC4D6BC4A919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643658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Example of </a:t>
            </a:r>
            <a:r>
              <a:rPr lang="fr-FR" dirty="0" err="1"/>
              <a:t>xp</a:t>
            </a:r>
            <a:r>
              <a:rPr lang="fr-FR" dirty="0"/>
              <a:t> </a:t>
            </a:r>
            <a:r>
              <a:rPr lang="fr-FR" dirty="0" err="1"/>
              <a:t>based</a:t>
            </a:r>
            <a:r>
              <a:rPr lang="fr-FR" dirty="0"/>
              <a:t> on </a:t>
            </a:r>
            <a:r>
              <a:rPr lang="fr-FR" dirty="0" err="1"/>
              <a:t>this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33DB5D-EAB6-444E-AD22-FC4D6BC4A919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225952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33DB5D-EAB6-444E-AD22-FC4D6BC4A919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636562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1D227D51-204B-ED48-AF9A-0BE9633FE04A}"/>
              </a:ext>
            </a:extLst>
          </p:cNvPr>
          <p:cNvSpPr/>
          <p:nvPr/>
        </p:nvSpPr>
        <p:spPr>
          <a:xfrm>
            <a:off x="5224243" y="1096772"/>
            <a:ext cx="6503180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Cross 49">
            <a:extLst>
              <a:ext uri="{FF2B5EF4-FFF2-40B4-BE49-F238E27FC236}">
                <a16:creationId xmlns:a16="http://schemas.microsoft.com/office/drawing/2014/main" id="{57A23F45-CDAE-8A40-8DE7-92A0BBC119B7}"/>
              </a:ext>
            </a:extLst>
          </p:cNvPr>
          <p:cNvSpPr/>
          <p:nvPr/>
        </p:nvSpPr>
        <p:spPr>
          <a:xfrm>
            <a:off x="5016811" y="5624450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68546383-CCC4-544B-B0D8-DE78DE39BB78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5D1728-714F-2942-A0D1-82FF9419B4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7106" y="1625608"/>
            <a:ext cx="8035342" cy="2722164"/>
          </a:xfrm>
        </p:spPr>
        <p:txBody>
          <a:bodyPr anchor="b"/>
          <a:lstStyle>
            <a:lvl1pPr algn="l">
              <a:defRPr sz="8000" spc="-15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D072D4-1496-3347-BBF8-5879DF263B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7106" y="4466845"/>
            <a:ext cx="8035342" cy="882904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EFC724-B499-364B-AEB5-B6517F6AD5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7105" y="5708747"/>
            <a:ext cx="3882843" cy="365125"/>
          </a:xfrm>
        </p:spPr>
        <p:txBody>
          <a:bodyPr/>
          <a:lstStyle>
            <a:lvl1pPr>
              <a:defRPr sz="1400"/>
            </a:lvl1pPr>
          </a:lstStyle>
          <a:p>
            <a:fld id="{73C3BD54-29B9-3D42-B178-776ED395AA85}" type="datetimeFigureOut">
              <a:rPr lang="en-US" smtClean="0"/>
              <a:pPr/>
              <a:t>1/19/2022</a:t>
            </a:fld>
            <a:endParaRPr lang="en-US" sz="140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33889C-A4E9-B24E-818F-46A1124C5D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40F50F-250E-6D45-AEBC-2573FED0C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7837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>
            <a:extLst>
              <a:ext uri="{FF2B5EF4-FFF2-40B4-BE49-F238E27FC236}">
                <a16:creationId xmlns:a16="http://schemas.microsoft.com/office/drawing/2014/main" id="{9F6C0E12-251D-EA44-BF81-4ABDFBB94321}"/>
              </a:ext>
            </a:extLst>
          </p:cNvPr>
          <p:cNvSpPr/>
          <p:nvPr/>
        </p:nvSpPr>
        <p:spPr>
          <a:xfrm>
            <a:off x="7087169" y="1096772"/>
            <a:ext cx="4652226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DC5FF4-095A-114E-87B6-73C7ADFF9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1E6EC9-9650-2042-8581-5B4082F941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4A0800-B373-3B40-B187-30AFE44CDD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0A4C1C-C790-B449-8C06-78E8303F94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43E620-F86B-F447-AB06-DDAB39192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‹N°›</a:t>
            </a:fld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80487CB5-43E0-974C-9DDC-252A8A37107F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ross 9">
            <a:extLst>
              <a:ext uri="{FF2B5EF4-FFF2-40B4-BE49-F238E27FC236}">
                <a16:creationId xmlns:a16="http://schemas.microsoft.com/office/drawing/2014/main" id="{E9CB83EF-4143-5A45-9B3A-9E70DD50253B}"/>
              </a:ext>
            </a:extLst>
          </p:cNvPr>
          <p:cNvSpPr/>
          <p:nvPr/>
        </p:nvSpPr>
        <p:spPr>
          <a:xfrm>
            <a:off x="11415183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4293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09DF801-FF8E-6247-9065-D9304CD6093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355667" y="1204722"/>
            <a:ext cx="1853360" cy="467664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20E2615-7E4D-AB47-ACE6-236D716D7D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973667" y="1204722"/>
            <a:ext cx="8274047" cy="469693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1F0223-5AC9-374E-BD0C-344F67E2A8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BEDD42-54A1-E648-8829-140EC4C571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8FDF8F-8DBC-8A47-8000-5BA35DF9F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‹N°›</a:t>
            </a:fld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F2CE2A98-5154-A544-BE2A-FDC0811C19A0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C4EC832-8181-5643-8A62-117E43F0E498}"/>
              </a:ext>
            </a:extLst>
          </p:cNvPr>
          <p:cNvSpPr/>
          <p:nvPr/>
        </p:nvSpPr>
        <p:spPr>
          <a:xfrm>
            <a:off x="-1" y="1096772"/>
            <a:ext cx="263565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ross 9">
            <a:extLst>
              <a:ext uri="{FF2B5EF4-FFF2-40B4-BE49-F238E27FC236}">
                <a16:creationId xmlns:a16="http://schemas.microsoft.com/office/drawing/2014/main" id="{24AF3281-BC22-374D-A461-8B3181F600AA}"/>
              </a:ext>
            </a:extLst>
          </p:cNvPr>
          <p:cNvSpPr/>
          <p:nvPr/>
        </p:nvSpPr>
        <p:spPr>
          <a:xfrm>
            <a:off x="58248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0480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9F291BE0-7A7E-D04F-974F-9F4577FB2F46}"/>
              </a:ext>
            </a:extLst>
          </p:cNvPr>
          <p:cNvSpPr/>
          <p:nvPr/>
        </p:nvSpPr>
        <p:spPr>
          <a:xfrm>
            <a:off x="6163735" y="1096772"/>
            <a:ext cx="5571066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Cross 49">
            <a:extLst>
              <a:ext uri="{FF2B5EF4-FFF2-40B4-BE49-F238E27FC236}">
                <a16:creationId xmlns:a16="http://schemas.microsoft.com/office/drawing/2014/main" id="{BD33FF1F-6094-0B4A-A3E4-6B0D9283DB44}"/>
              </a:ext>
            </a:extLst>
          </p:cNvPr>
          <p:cNvSpPr/>
          <p:nvPr/>
        </p:nvSpPr>
        <p:spPr>
          <a:xfrm>
            <a:off x="11529484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B78A6D9C-C7A5-414B-8CB7-E31470D7D280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1D850E-6310-C04D-8CAC-B7FA9F332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5B7FB3-5DFC-6547-9567-C0ABE874C6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27D2DB-A7B1-204E-8416-E938952BCC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324BA1-E2D0-1E4B-9DB3-664FE27337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AE64B2-36E4-5A4E-A78A-A629829A3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9913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C97F6C6D-13AE-FD40-841C-4AB96460C390}"/>
              </a:ext>
            </a:extLst>
          </p:cNvPr>
          <p:cNvSpPr/>
          <p:nvPr/>
        </p:nvSpPr>
        <p:spPr>
          <a:xfrm>
            <a:off x="4291015" y="1096772"/>
            <a:ext cx="7436404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Cross 49">
            <a:extLst>
              <a:ext uri="{FF2B5EF4-FFF2-40B4-BE49-F238E27FC236}">
                <a16:creationId xmlns:a16="http://schemas.microsoft.com/office/drawing/2014/main" id="{24E27617-2112-2342-9FF1-39F2A241CCCC}"/>
              </a:ext>
            </a:extLst>
          </p:cNvPr>
          <p:cNvSpPr/>
          <p:nvPr/>
        </p:nvSpPr>
        <p:spPr>
          <a:xfrm>
            <a:off x="4086371" y="5624450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33CE582-7AFE-D048-B5BC-212A12A28F25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9EAEF4-E84F-CF40-B27B-01E1D2AFC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1881951"/>
            <a:ext cx="7335836" cy="1987707"/>
          </a:xfrm>
        </p:spPr>
        <p:txBody>
          <a:bodyPr anchor="b"/>
          <a:lstStyle>
            <a:lvl1pPr>
              <a:defRPr sz="6000" spc="-15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87B7E1-CC48-2441-975D-F1A5412B8A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5149" y="3869661"/>
            <a:ext cx="7335836" cy="948465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526218-1FCF-7A4D-B138-D1B1DE91A4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984204-038C-FD4B-8E1C-0A9967BF22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359AB9-E1C6-C841-B423-FD2BB13C3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8312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B057A-C120-5E4E-BB74-223EB6D00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9EB7BE-6258-C84C-8242-9865D1361C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65111" y="2691637"/>
            <a:ext cx="4946643" cy="318973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3D23CD-80DB-5740-AE68-76414CA31A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76903" y="2691637"/>
            <a:ext cx="4946639" cy="318973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FE0921-9102-1440-B315-778888723C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1/19/2022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D7802F-1937-2F43-8FF4-846135D6F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609C72-E794-4F4F-8E09-D4883EED7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‹N°›</a:t>
            </a:fld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FFEFA3E2-0F30-664C-AAE4-DE6526B5C716}"/>
              </a:ext>
            </a:extLst>
          </p:cNvPr>
          <p:cNvSpPr/>
          <p:nvPr/>
        </p:nvSpPr>
        <p:spPr>
          <a:xfrm>
            <a:off x="11738231" y="1096772"/>
            <a:ext cx="453769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0C3D7AFF-BC7E-BA41-9C64-B5F9619C0EA1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ross 10">
            <a:extLst>
              <a:ext uri="{FF2B5EF4-FFF2-40B4-BE49-F238E27FC236}">
                <a16:creationId xmlns:a16="http://schemas.microsoft.com/office/drawing/2014/main" id="{671D2311-E9B8-F041-A7B8-D5696903F22A}"/>
              </a:ext>
            </a:extLst>
          </p:cNvPr>
          <p:cNvSpPr/>
          <p:nvPr/>
        </p:nvSpPr>
        <p:spPr>
          <a:xfrm>
            <a:off x="11531286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768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9CA91-F119-0244-888A-95539A84DD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10" y="1204721"/>
            <a:ext cx="8266175" cy="144475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8A3EAC-4422-D548-8D7F-E9944566FB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5111" y="2691638"/>
            <a:ext cx="4946644" cy="823912"/>
          </a:xfrm>
        </p:spPr>
        <p:txBody>
          <a:bodyPr anchor="b"/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140CA2-88A9-CC42-A375-8B87E47CC5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65111" y="3515550"/>
            <a:ext cx="4946644" cy="23662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05F960C-714E-2E4A-8141-A88F38274E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76866" y="2691162"/>
            <a:ext cx="4946644" cy="823912"/>
          </a:xfrm>
        </p:spPr>
        <p:txBody>
          <a:bodyPr anchor="b"/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697BC24-C907-EC4B-872D-17429A65771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76866" y="3515074"/>
            <a:ext cx="4946644" cy="23662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6E2A045-4283-3C47-B125-68CF3B19FB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1/19/2022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EBC25BC-2C98-574D-BCCD-E36CAB07F2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CA5C95A-7789-E042-8471-D442D9BB5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‹N°›</a:t>
            </a:fld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3DF1BA5B-EDD8-B648-8A3E-E2B3570B1EA0}"/>
              </a:ext>
            </a:extLst>
          </p:cNvPr>
          <p:cNvSpPr/>
          <p:nvPr/>
        </p:nvSpPr>
        <p:spPr>
          <a:xfrm>
            <a:off x="11738231" y="1096772"/>
            <a:ext cx="453769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D7476360-629C-DE48-85B7-F4BE6CC457DB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ross 13">
            <a:extLst>
              <a:ext uri="{FF2B5EF4-FFF2-40B4-BE49-F238E27FC236}">
                <a16:creationId xmlns:a16="http://schemas.microsoft.com/office/drawing/2014/main" id="{C5F6C588-FC1B-3147-AFA1-CD7D76C5AEAC}"/>
              </a:ext>
            </a:extLst>
          </p:cNvPr>
          <p:cNvSpPr/>
          <p:nvPr/>
        </p:nvSpPr>
        <p:spPr>
          <a:xfrm>
            <a:off x="11531286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8924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915401-5318-7045-8AE3-B1A99F2D8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E2F55F-EB76-AE49-B554-12B65B636A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1/19/2022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CB6E6E-D81E-C44A-AC54-CBE0134C10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E025B9-9F46-3049-9977-0119B96D3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‹N°›</a:t>
            </a:fld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65760068-EADA-2B4B-9819-CF981184FAEB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81DA7622-137E-184A-A93C-8DBB10318AE6}"/>
              </a:ext>
            </a:extLst>
          </p:cNvPr>
          <p:cNvSpPr/>
          <p:nvPr/>
        </p:nvSpPr>
        <p:spPr>
          <a:xfrm>
            <a:off x="11738231" y="1096772"/>
            <a:ext cx="453769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9" name="Cross 8">
            <a:extLst>
              <a:ext uri="{FF2B5EF4-FFF2-40B4-BE49-F238E27FC236}">
                <a16:creationId xmlns:a16="http://schemas.microsoft.com/office/drawing/2014/main" id="{54FB0990-6F8D-B048-8309-19B0D1A41033}"/>
              </a:ext>
            </a:extLst>
          </p:cNvPr>
          <p:cNvSpPr/>
          <p:nvPr/>
        </p:nvSpPr>
        <p:spPr>
          <a:xfrm>
            <a:off x="11531286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5245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BAF81DD-2B1F-3444-8023-DD52318FE9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1/19/2022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927EE3-DAA3-D948-B8FD-48417540B5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4532D4-FFBF-6C47-A6C9-D55196D91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‹N°›</a:t>
            </a:fld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DB8D5541-7726-BA46-8BFA-BF6AA8D42BD7}"/>
              </a:ext>
            </a:extLst>
          </p:cNvPr>
          <p:cNvSpPr/>
          <p:nvPr/>
        </p:nvSpPr>
        <p:spPr>
          <a:xfrm>
            <a:off x="-1" y="1096772"/>
            <a:ext cx="263565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Cross 47">
            <a:extLst>
              <a:ext uri="{FF2B5EF4-FFF2-40B4-BE49-F238E27FC236}">
                <a16:creationId xmlns:a16="http://schemas.microsoft.com/office/drawing/2014/main" id="{97F434CF-7503-CE4F-8426-C312C6315AD0}"/>
              </a:ext>
            </a:extLst>
          </p:cNvPr>
          <p:cNvSpPr/>
          <p:nvPr/>
        </p:nvSpPr>
        <p:spPr>
          <a:xfrm>
            <a:off x="58248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EDBFB2F-FE34-E349-9484-C275FBE31614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424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2DCFD-BEE6-AC49-BABD-D8B89C3B69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49" y="1203800"/>
            <a:ext cx="4114800" cy="107721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1DE035-8260-4443-B1D9-A9C8D58403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11813" y="1508252"/>
            <a:ext cx="5606518" cy="404588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C1AA53-7507-D04B-9B8E-6A4F7122EC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65149" y="2368295"/>
            <a:ext cx="4114800" cy="318583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56E11F-3003-0745-ACAB-FAA4E676EF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1/19/2022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BC11A6-59AC-FE45-8A1C-9DDC00582A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D6F51E-1A94-034C-BBEE-C26A3AF0E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‹N°›</a:t>
            </a:fld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50B7D330-76C0-224C-9C3C-27C4D2B0DDB4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35464D55-5C51-844B-A38A-8143590FB934}"/>
              </a:ext>
            </a:extLst>
          </p:cNvPr>
          <p:cNvSpPr/>
          <p:nvPr/>
        </p:nvSpPr>
        <p:spPr>
          <a:xfrm>
            <a:off x="-1" y="1096772"/>
            <a:ext cx="263565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ross 10">
            <a:extLst>
              <a:ext uri="{FF2B5EF4-FFF2-40B4-BE49-F238E27FC236}">
                <a16:creationId xmlns:a16="http://schemas.microsoft.com/office/drawing/2014/main" id="{FD988250-C554-DE44-B887-57D0B2AA8E37}"/>
              </a:ext>
            </a:extLst>
          </p:cNvPr>
          <p:cNvSpPr/>
          <p:nvPr/>
        </p:nvSpPr>
        <p:spPr>
          <a:xfrm>
            <a:off x="58248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717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86C7C-36AD-9A4E-8524-8F44E8839E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49" y="1203800"/>
            <a:ext cx="4114800" cy="107721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1015248-4C80-3348-A8A9-6C9F5D32FCE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631151" y="1096772"/>
            <a:ext cx="6096270" cy="5761228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4B3083-CA16-C54A-B130-7BEE6DF9D8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65149" y="2370666"/>
            <a:ext cx="4114800" cy="318346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3C6EB5-D7D1-E247-B9D7-D319E5AAB9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1/19/2022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FBF6CC-F5C4-9847-BADB-8B7441C8F3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763FE4-B2F5-7741-B517-533F1C98C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‹N°›</a:t>
            </a:fld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AB80A771-7D8E-0F4A-93A3-B977667D338E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C9320FA-0E3A-2749-9085-DF30FA26F4BD}"/>
              </a:ext>
            </a:extLst>
          </p:cNvPr>
          <p:cNvSpPr/>
          <p:nvPr/>
        </p:nvSpPr>
        <p:spPr>
          <a:xfrm>
            <a:off x="-1" y="1096772"/>
            <a:ext cx="263565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ross 10">
            <a:extLst>
              <a:ext uri="{FF2B5EF4-FFF2-40B4-BE49-F238E27FC236}">
                <a16:creationId xmlns:a16="http://schemas.microsoft.com/office/drawing/2014/main" id="{5A3DF5D0-8A2C-A049-9132-EE1EF7D014D4}"/>
              </a:ext>
            </a:extLst>
          </p:cNvPr>
          <p:cNvSpPr/>
          <p:nvPr/>
        </p:nvSpPr>
        <p:spPr>
          <a:xfrm>
            <a:off x="58248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4454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8952BFD-D607-6845-9C7B-1C8D3B4EE7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49" y="1204721"/>
            <a:ext cx="8267296" cy="14465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BB52FF-3B04-8245-BF0B-89C9E29336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5150" y="2691638"/>
            <a:ext cx="8267296" cy="31885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A99BFE-CBDD-C344-A21E-44A52F11B66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65149" y="594969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l">
              <a:defRPr lang="en-US" sz="1050" smtClean="0">
                <a:latin typeface="+mn-lt"/>
              </a:defRPr>
            </a:lvl1pPr>
          </a:lstStyle>
          <a:p>
            <a:fld id="{73C3BD54-29B9-3D42-B178-776ED395AA85}" type="datetimeFigureOut">
              <a:rPr lang="en-US" smtClean="0"/>
              <a:pPr/>
              <a:t>1/19/2022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C371C0-3DCE-0743-946F-C7540DD789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65150" y="543179"/>
            <a:ext cx="4114800" cy="246888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l">
              <a:defRPr lang="en-US" sz="1050"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E32ADB-4517-194F-8B4B-A9D26B3C02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13024" y="511175"/>
            <a:ext cx="914400" cy="3108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>
                <a:solidFill>
                  <a:schemeClr val="tx1"/>
                </a:solidFill>
                <a:latin typeface="+mn-lt"/>
              </a:defRPr>
            </a:lvl1pPr>
          </a:lstStyle>
          <a:p>
            <a:fld id="{86BB3423-611C-6944-BA94-F2572F362413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2218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System Font Regular"/>
        <a:buChar char="–"/>
        <a:defRPr sz="24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System Font Regular"/>
        <a:buChar char="–"/>
        <a:defRPr sz="2000" b="0" i="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System Font Regular"/>
        <a:buChar char="–"/>
        <a:defRPr sz="1800" b="0" i="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System Font Regular"/>
        <a:buChar char="–"/>
        <a:defRPr sz="1600" b="0" i="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System Font Regular"/>
        <a:buChar char="–"/>
        <a:defRPr sz="1600" b="0" i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13" Type="http://schemas.openxmlformats.org/officeDocument/2006/relationships/diagramData" Target="../diagrams/data3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17" Type="http://schemas.microsoft.com/office/2007/relationships/diagramDrawing" Target="../diagrams/drawing3.xml"/><Relationship Id="rId2" Type="http://schemas.openxmlformats.org/officeDocument/2006/relationships/notesSlide" Target="../notesSlides/notesSlide1.xml"/><Relationship Id="rId16" Type="http://schemas.openxmlformats.org/officeDocument/2006/relationships/diagramColors" Target="../diagrams/colors3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5" Type="http://schemas.openxmlformats.org/officeDocument/2006/relationships/diagramQuickStyle" Target="../diagrams/quickStyle3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Relationship Id="rId14" Type="http://schemas.openxmlformats.org/officeDocument/2006/relationships/diagramLayout" Target="../diagrams/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13" Type="http://schemas.openxmlformats.org/officeDocument/2006/relationships/image" Target="../media/image15.pn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12" Type="http://schemas.openxmlformats.org/officeDocument/2006/relationships/image" Target="../media/image14.png"/><Relationship Id="rId2" Type="http://schemas.openxmlformats.org/officeDocument/2006/relationships/image" Target="../media/image9.png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4.xml"/><Relationship Id="rId11" Type="http://schemas.openxmlformats.org/officeDocument/2006/relationships/image" Target="../media/image13.png"/><Relationship Id="rId5" Type="http://schemas.openxmlformats.org/officeDocument/2006/relationships/diagramQuickStyle" Target="../diagrams/quickStyle4.xml"/><Relationship Id="rId15" Type="http://schemas.openxmlformats.org/officeDocument/2006/relationships/image" Target="../media/image17.png"/><Relationship Id="rId10" Type="http://schemas.openxmlformats.org/officeDocument/2006/relationships/image" Target="../media/image12.jpg"/><Relationship Id="rId4" Type="http://schemas.openxmlformats.org/officeDocument/2006/relationships/diagramLayout" Target="../diagrams/layout4.xml"/><Relationship Id="rId9" Type="http://schemas.openxmlformats.org/officeDocument/2006/relationships/image" Target="../media/image11.jpg"/><Relationship Id="rId1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CA2C65D-0168-1245-86C8-62A8A6F7B8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47EF58-46A5-4E96-87B4-E61256E938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62614" y="1625608"/>
            <a:ext cx="4655719" cy="2722164"/>
          </a:xfrm>
        </p:spPr>
        <p:txBody>
          <a:bodyPr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US" sz="3800" b="0" i="0" dirty="0">
                <a:effectLst/>
                <a:latin typeface="Verdana, Arial, Helvetica, sans-serif"/>
              </a:rPr>
              <a:t>Effects of semantic associations and reward on hippocampal</a:t>
            </a:r>
            <a:br>
              <a:rPr lang="en-US" sz="3800" b="0" i="0" dirty="0">
                <a:effectLst/>
                <a:latin typeface="Verdana, Arial, Helvetica, sans-serif"/>
              </a:rPr>
            </a:br>
            <a:r>
              <a:rPr lang="en-US" sz="3800" b="0" i="0" dirty="0">
                <a:effectLst/>
                <a:latin typeface="Verdana, Arial, Helvetica, sans-serif"/>
              </a:rPr>
              <a:t>transitive inference processes</a:t>
            </a:r>
            <a:endParaRPr lang="en-US" sz="3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171368-F287-4109-948F-FC2A4851AC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62614" y="4466844"/>
            <a:ext cx="4655719" cy="1681649"/>
          </a:xfrm>
        </p:spPr>
        <p:txBody>
          <a:bodyPr>
            <a:normAutofit fontScale="70000" lnSpcReduction="20000"/>
          </a:bodyPr>
          <a:lstStyle/>
          <a:p>
            <a:r>
              <a:rPr lang="de-DE" sz="2400" dirty="0">
                <a:latin typeface="Calibri Light" panose="020F0302020204030204" pitchFamily="34" charset="0"/>
                <a:ea typeface="+mj-ea"/>
                <a:cs typeface="+mj-cs"/>
              </a:rPr>
              <a:t>Florian Leprévost</a:t>
            </a:r>
          </a:p>
          <a:p>
            <a:r>
              <a:rPr lang="de-DE" sz="2400" dirty="0">
                <a:latin typeface="Calibri Light" panose="020F0302020204030204" pitchFamily="34" charset="0"/>
                <a:ea typeface="+mj-ea"/>
                <a:cs typeface="+mj-cs"/>
              </a:rPr>
              <a:t>Prof. Dr. Bianca Wittmann</a:t>
            </a:r>
          </a:p>
          <a:p>
            <a:endParaRPr lang="de-DE" dirty="0">
              <a:latin typeface="Calibri Light" panose="020F0302020204030204" pitchFamily="34" charset="0"/>
              <a:ea typeface="+mj-ea"/>
              <a:cs typeface="+mj-cs"/>
            </a:endParaRPr>
          </a:p>
          <a:p>
            <a:r>
              <a:rPr lang="en-US" altLang="de-DE" sz="2400" dirty="0">
                <a:latin typeface="Calibri Light" panose="020F0302020204030204" pitchFamily="34" charset="0"/>
              </a:rPr>
              <a:t>Justus-Liebig-Universität </a:t>
            </a:r>
            <a:r>
              <a:rPr lang="en-US" altLang="de-DE" sz="2400" dirty="0" err="1">
                <a:latin typeface="Calibri Light" panose="020F0302020204030204" pitchFamily="34" charset="0"/>
              </a:rPr>
              <a:t>Gießen</a:t>
            </a:r>
            <a:r>
              <a:rPr lang="en-US" altLang="de-DE" sz="2400" dirty="0">
                <a:latin typeface="Calibri Light" panose="020F0302020204030204" pitchFamily="34" charset="0"/>
              </a:rPr>
              <a:t> – </a:t>
            </a:r>
          </a:p>
          <a:p>
            <a:r>
              <a:rPr lang="en-US" altLang="de-DE" sz="2400" dirty="0">
                <a:latin typeface="Calibri Light" panose="020F0302020204030204" pitchFamily="34" charset="0"/>
              </a:rPr>
              <a:t>BION </a:t>
            </a:r>
            <a:r>
              <a:rPr lang="en-US" altLang="de-DE" sz="2400">
                <a:latin typeface="Calibri Light" panose="020F0302020204030204" pitchFamily="34" charset="0"/>
              </a:rPr>
              <a:t>meeting 2022</a:t>
            </a:r>
            <a:endParaRPr lang="en-US" altLang="de-DE" sz="2400" dirty="0">
              <a:latin typeface="Calibri Light" panose="020F0302020204030204" pitchFamily="34" charset="0"/>
            </a:endParaRPr>
          </a:p>
          <a:p>
            <a:endParaRPr lang="de-DE" sz="2400" dirty="0">
              <a:latin typeface="Calibri Light" panose="020F0302020204030204" pitchFamily="34" charset="0"/>
              <a:ea typeface="+mj-ea"/>
              <a:cs typeface="+mj-cs"/>
            </a:endParaRPr>
          </a:p>
          <a:p>
            <a:endParaRPr lang="en-US" dirty="0"/>
          </a:p>
        </p:txBody>
      </p:sp>
      <p:pic>
        <p:nvPicPr>
          <p:cNvPr id="4" name="Picture 3" descr="3D neurons connecting">
            <a:extLst>
              <a:ext uri="{FF2B5EF4-FFF2-40B4-BE49-F238E27FC236}">
                <a16:creationId xmlns:a16="http://schemas.microsoft.com/office/drawing/2014/main" id="{38775A82-2D8E-4875-AA65-F89077E097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889" r="22341" b="-1"/>
          <a:stretch/>
        </p:blipFill>
        <p:spPr>
          <a:xfrm>
            <a:off x="20" y="10"/>
            <a:ext cx="6038037" cy="6857990"/>
          </a:xfrm>
          <a:prstGeom prst="rect">
            <a:avLst/>
          </a:prstGeom>
        </p:spPr>
      </p:pic>
      <p:sp>
        <p:nvSpPr>
          <p:cNvPr id="11" name="Cross 10">
            <a:extLst>
              <a:ext uri="{FF2B5EF4-FFF2-40B4-BE49-F238E27FC236}">
                <a16:creationId xmlns:a16="http://schemas.microsoft.com/office/drawing/2014/main" id="{12E8ED90-6D42-AE40-963A-3924EE2073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30625" y="5623560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55E9273-3717-C94C-9BFF-75E87E47C4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3795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976286B6-9704-435D-918A-9C4B54BCF4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658" t="8130" r="6486" b="72806"/>
          <a:stretch/>
        </p:blipFill>
        <p:spPr>
          <a:xfrm>
            <a:off x="4422202" y="1653988"/>
            <a:ext cx="7290184" cy="177003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A82BA66-F154-4D87-898E-0B57BF73B31E}"/>
              </a:ext>
            </a:extLst>
          </p:cNvPr>
          <p:cNvSpPr/>
          <p:nvPr/>
        </p:nvSpPr>
        <p:spPr>
          <a:xfrm>
            <a:off x="7180014" y="4557994"/>
            <a:ext cx="3172107" cy="27878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67F8941-04A6-4D24-984E-C182727EB4C1}"/>
              </a:ext>
            </a:extLst>
          </p:cNvPr>
          <p:cNvSpPr/>
          <p:nvPr/>
        </p:nvSpPr>
        <p:spPr>
          <a:xfrm>
            <a:off x="7757152" y="6148908"/>
            <a:ext cx="3172107" cy="27878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5" name="Espace réservé du contenu 5">
            <a:extLst>
              <a:ext uri="{FF2B5EF4-FFF2-40B4-BE49-F238E27FC236}">
                <a16:creationId xmlns:a16="http://schemas.microsoft.com/office/drawing/2014/main" id="{32755F0F-1693-43B0-A1CE-44C700A2AF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3308" y="1734775"/>
            <a:ext cx="1153357" cy="1153357"/>
          </a:xfrm>
          <a:prstGeom prst="rect">
            <a:avLst/>
          </a:prstGeom>
        </p:spPr>
      </p:pic>
      <p:pic>
        <p:nvPicPr>
          <p:cNvPr id="16" name="Espace réservé du contenu 7" descr="Une image contenant neige, extérieur, ciel, nature&#10;&#10;Description générée automatiquement">
            <a:extLst>
              <a:ext uri="{FF2B5EF4-FFF2-40B4-BE49-F238E27FC236}">
                <a16:creationId xmlns:a16="http://schemas.microsoft.com/office/drawing/2014/main" id="{68F611C8-FDA9-4A43-A799-2DF9D7558A5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5254" y="1734022"/>
            <a:ext cx="1153357" cy="1153357"/>
          </a:xfrm>
        </p:spPr>
      </p:pic>
      <p:sp>
        <p:nvSpPr>
          <p:cNvPr id="17" name="Titre 1">
            <a:extLst>
              <a:ext uri="{FF2B5EF4-FFF2-40B4-BE49-F238E27FC236}">
                <a16:creationId xmlns:a16="http://schemas.microsoft.com/office/drawing/2014/main" id="{2CCE35E2-D4E1-49EF-9FEA-8F1EC40B37FD}"/>
              </a:ext>
            </a:extLst>
          </p:cNvPr>
          <p:cNvSpPr txBox="1">
            <a:spLocks/>
          </p:cNvSpPr>
          <p:nvPr/>
        </p:nvSpPr>
        <p:spPr>
          <a:xfrm>
            <a:off x="565149" y="393479"/>
            <a:ext cx="11626851" cy="827987"/>
          </a:xfrm>
          <a:prstGeom prst="rect">
            <a:avLst/>
          </a:prstGeom>
          <a:solidFill>
            <a:schemeClr val="bg2"/>
          </a:solidFill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800" dirty="0">
                <a:solidFill>
                  <a:schemeClr val="bg2">
                    <a:lumMod val="90000"/>
                  </a:schemeClr>
                </a:solidFill>
              </a:rPr>
              <a:t>2. </a:t>
            </a:r>
            <a:r>
              <a:rPr lang="fr-FR" sz="4800" dirty="0" err="1">
                <a:solidFill>
                  <a:schemeClr val="bg2">
                    <a:lumMod val="90000"/>
                  </a:schemeClr>
                </a:solidFill>
              </a:rPr>
              <a:t>Experiment</a:t>
            </a:r>
            <a:r>
              <a:rPr lang="fr-FR" dirty="0">
                <a:solidFill>
                  <a:schemeClr val="bg2">
                    <a:lumMod val="90000"/>
                  </a:schemeClr>
                </a:solidFill>
              </a:rPr>
              <a:t> 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32DCABFF-0459-453A-94EC-FCC32D0490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977" t="56355" r="22688" b="25281"/>
          <a:stretch/>
        </p:blipFill>
        <p:spPr>
          <a:xfrm>
            <a:off x="4422200" y="5085659"/>
            <a:ext cx="5515176" cy="1705106"/>
          </a:xfrm>
          <a:prstGeom prst="rect">
            <a:avLst/>
          </a:prstGeom>
        </p:spPr>
      </p:pic>
      <p:pic>
        <p:nvPicPr>
          <p:cNvPr id="19" name="Espace réservé du contenu 7" descr="Une image contenant neige, extérieur, ciel, nature&#10;&#10;Description générée automatiquement">
            <a:extLst>
              <a:ext uri="{FF2B5EF4-FFF2-40B4-BE49-F238E27FC236}">
                <a16:creationId xmlns:a16="http://schemas.microsoft.com/office/drawing/2014/main" id="{EEDD2214-FB1C-41AB-8ABC-D4545089EB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6527" y="5242215"/>
            <a:ext cx="1057301" cy="1057301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26907984-5CC5-495C-BE47-086FDBE1AE6E}"/>
              </a:ext>
            </a:extLst>
          </p:cNvPr>
          <p:cNvSpPr/>
          <p:nvPr/>
        </p:nvSpPr>
        <p:spPr>
          <a:xfrm>
            <a:off x="7107652" y="2943704"/>
            <a:ext cx="674854" cy="2433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DB74790F-60FD-4372-AB89-08C6934D43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658" t="8130" r="6486" b="72806"/>
          <a:stretch/>
        </p:blipFill>
        <p:spPr>
          <a:xfrm>
            <a:off x="4422200" y="3385548"/>
            <a:ext cx="7290184" cy="1770035"/>
          </a:xfrm>
          <a:prstGeom prst="rect">
            <a:avLst/>
          </a:prstGeom>
        </p:spPr>
      </p:pic>
      <p:pic>
        <p:nvPicPr>
          <p:cNvPr id="18" name="Espace réservé du contenu 5">
            <a:extLst>
              <a:ext uri="{FF2B5EF4-FFF2-40B4-BE49-F238E27FC236}">
                <a16:creationId xmlns:a16="http://schemas.microsoft.com/office/drawing/2014/main" id="{65CE61D0-1152-44D6-AD34-CE1B92FDCC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8564" y="3499384"/>
            <a:ext cx="1075264" cy="1075264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203D4A66-4CB1-49A8-AC21-9B41CE03B9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570" t="45383" r="39157" b="50578"/>
          <a:stretch/>
        </p:blipFill>
        <p:spPr>
          <a:xfrm>
            <a:off x="8014457" y="4676569"/>
            <a:ext cx="1963271" cy="374839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21EB04EA-01E1-4381-AB7A-87756D1359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341" t="45521" r="60319" b="50362"/>
          <a:stretch/>
        </p:blipFill>
        <p:spPr>
          <a:xfrm>
            <a:off x="4521068" y="4642220"/>
            <a:ext cx="1540702" cy="382188"/>
          </a:xfrm>
          <a:prstGeom prst="rect">
            <a:avLst/>
          </a:prstGeom>
        </p:spPr>
      </p:pic>
      <p:pic>
        <p:nvPicPr>
          <p:cNvPr id="24" name="Image 23" descr="Une image contenant pièce de monnaie&#10;&#10;Description générée automatiquement">
            <a:extLst>
              <a:ext uri="{FF2B5EF4-FFF2-40B4-BE49-F238E27FC236}">
                <a16:creationId xmlns:a16="http://schemas.microsoft.com/office/drawing/2014/main" id="{9EDA45F4-D89D-45D6-9348-46B68CE1E9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4059" y="3512831"/>
            <a:ext cx="1075265" cy="1075265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BEB86812-D801-49D7-B88D-DB6C175A4F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341" t="45521" r="60319" b="50362"/>
          <a:stretch/>
        </p:blipFill>
        <p:spPr>
          <a:xfrm>
            <a:off x="4503684" y="2951374"/>
            <a:ext cx="1540702" cy="382188"/>
          </a:xfrm>
          <a:prstGeom prst="rect">
            <a:avLst/>
          </a:prstGeom>
        </p:spPr>
      </p:pic>
      <p:pic>
        <p:nvPicPr>
          <p:cNvPr id="26" name="Image 25">
            <a:extLst>
              <a:ext uri="{FF2B5EF4-FFF2-40B4-BE49-F238E27FC236}">
                <a16:creationId xmlns:a16="http://schemas.microsoft.com/office/drawing/2014/main" id="{E253EB10-5A25-4E33-BFDC-07F3EB97D9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341" t="45521" r="60319" b="50362"/>
          <a:stretch/>
        </p:blipFill>
        <p:spPr>
          <a:xfrm>
            <a:off x="8108035" y="2938246"/>
            <a:ext cx="1540702" cy="382188"/>
          </a:xfrm>
          <a:prstGeom prst="rect">
            <a:avLst/>
          </a:prstGeom>
        </p:spPr>
      </p:pic>
      <p:sp>
        <p:nvSpPr>
          <p:cNvPr id="28" name="Espace réservé du contenu 27">
            <a:extLst>
              <a:ext uri="{FF2B5EF4-FFF2-40B4-BE49-F238E27FC236}">
                <a16:creationId xmlns:a16="http://schemas.microsoft.com/office/drawing/2014/main" id="{7FD5BA5F-33FB-4660-B4DD-D883C6FB30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600361" y="2032900"/>
            <a:ext cx="1875372" cy="4825100"/>
          </a:xfrm>
        </p:spPr>
        <p:txBody>
          <a:bodyPr>
            <a:normAutofit/>
          </a:bodyPr>
          <a:lstStyle/>
          <a:p>
            <a:pPr marL="0" indent="0" algn="r">
              <a:buNone/>
            </a:pPr>
            <a:r>
              <a:rPr lang="en-US" b="1" dirty="0"/>
              <a:t>Pre-conditioning</a:t>
            </a:r>
            <a:r>
              <a:rPr lang="fr-FR" b="1" dirty="0"/>
              <a:t> </a:t>
            </a:r>
          </a:p>
          <a:p>
            <a:pPr algn="r"/>
            <a:endParaRPr lang="fr-FR" b="1" dirty="0"/>
          </a:p>
          <a:p>
            <a:pPr marL="0" indent="0" algn="r">
              <a:buNone/>
            </a:pPr>
            <a:endParaRPr lang="fr-FR" sz="4400" b="1" dirty="0"/>
          </a:p>
          <a:p>
            <a:pPr marL="0" indent="0" algn="r">
              <a:buNone/>
            </a:pPr>
            <a:r>
              <a:rPr lang="en-US" b="1" dirty="0"/>
              <a:t>Conditioning</a:t>
            </a:r>
            <a:r>
              <a:rPr lang="fr-FR" b="1" dirty="0"/>
              <a:t> </a:t>
            </a:r>
          </a:p>
          <a:p>
            <a:pPr algn="r"/>
            <a:endParaRPr lang="fr-FR" b="1" dirty="0"/>
          </a:p>
          <a:p>
            <a:pPr algn="r"/>
            <a:endParaRPr lang="fr-FR" sz="4000" b="1" dirty="0"/>
          </a:p>
          <a:p>
            <a:pPr marL="0" indent="0" algn="r">
              <a:buNone/>
            </a:pPr>
            <a:r>
              <a:rPr lang="fr-FR" b="1" dirty="0"/>
              <a:t>Probe 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E51E5EB-0B26-405B-8FDB-EDAF44C86871}"/>
              </a:ext>
            </a:extLst>
          </p:cNvPr>
          <p:cNvSpPr/>
          <p:nvPr/>
        </p:nvSpPr>
        <p:spPr>
          <a:xfrm>
            <a:off x="7107652" y="4653623"/>
            <a:ext cx="674854" cy="3102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Titre 1">
            <a:extLst>
              <a:ext uri="{FF2B5EF4-FFF2-40B4-BE49-F238E27FC236}">
                <a16:creationId xmlns:a16="http://schemas.microsoft.com/office/drawing/2014/main" id="{38BCCCBD-ED28-4795-BD51-25794A39C8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1204913"/>
            <a:ext cx="8267700" cy="758707"/>
          </a:xfrm>
        </p:spPr>
        <p:txBody>
          <a:bodyPr>
            <a:normAutofit/>
          </a:bodyPr>
          <a:lstStyle/>
          <a:p>
            <a:r>
              <a:rPr lang="fr-FR" sz="3600" dirty="0">
                <a:solidFill>
                  <a:schemeClr val="tx2">
                    <a:lumMod val="25000"/>
                    <a:lumOff val="75000"/>
                  </a:schemeClr>
                </a:solidFill>
              </a:rPr>
              <a:t>2.1 Design</a:t>
            </a:r>
          </a:p>
        </p:txBody>
      </p:sp>
      <p:sp>
        <p:nvSpPr>
          <p:cNvPr id="32" name="Espace réservé du contenu 2">
            <a:extLst>
              <a:ext uri="{FF2B5EF4-FFF2-40B4-BE49-F238E27FC236}">
                <a16:creationId xmlns:a16="http://schemas.microsoft.com/office/drawing/2014/main" id="{143C07E0-BC57-4042-95B7-88575080E5C3}"/>
              </a:ext>
            </a:extLst>
          </p:cNvPr>
          <p:cNvSpPr txBox="1">
            <a:spLocks/>
          </p:cNvSpPr>
          <p:nvPr/>
        </p:nvSpPr>
        <p:spPr>
          <a:xfrm>
            <a:off x="540883" y="2707284"/>
            <a:ext cx="2066781" cy="31897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System Font Regular"/>
              <a:buChar char="–"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err="1"/>
              <a:t>Localizer</a:t>
            </a:r>
            <a:endParaRPr lang="fr-FR" dirty="0"/>
          </a:p>
          <a:p>
            <a:endParaRPr lang="fr-FR" dirty="0"/>
          </a:p>
          <a:p>
            <a:r>
              <a:rPr lang="fr-FR" dirty="0" err="1"/>
              <a:t>Distractor</a:t>
            </a:r>
            <a:r>
              <a:rPr lang="fr-FR" dirty="0"/>
              <a:t> </a:t>
            </a:r>
            <a:r>
              <a:rPr lang="fr-FR" sz="1800" dirty="0"/>
              <a:t>(</a:t>
            </a:r>
            <a:r>
              <a:rPr lang="fr-FR" sz="1800" dirty="0" err="1"/>
              <a:t>avoid</a:t>
            </a:r>
            <a:r>
              <a:rPr lang="fr-FR" sz="1800" dirty="0"/>
              <a:t> </a:t>
            </a:r>
            <a:r>
              <a:rPr lang="fr-FR" sz="1800" dirty="0" err="1"/>
              <a:t>recency</a:t>
            </a:r>
            <a:r>
              <a:rPr lang="fr-FR" sz="1800" dirty="0"/>
              <a:t> </a:t>
            </a:r>
            <a:r>
              <a:rPr lang="fr-FR" sz="1800" dirty="0" err="1"/>
              <a:t>effects</a:t>
            </a:r>
            <a:r>
              <a:rPr lang="fr-FR" sz="1800" dirty="0"/>
              <a:t>)</a:t>
            </a:r>
          </a:p>
          <a:p>
            <a:endParaRPr lang="fr-FR" dirty="0"/>
          </a:p>
          <a:p>
            <a:r>
              <a:rPr lang="fr-FR" dirty="0"/>
              <a:t>Memory</a:t>
            </a:r>
          </a:p>
          <a:p>
            <a:endParaRPr lang="fr-FR" dirty="0"/>
          </a:p>
          <a:p>
            <a:endParaRPr lang="fr-FR" dirty="0"/>
          </a:p>
        </p:txBody>
      </p:sp>
      <p:cxnSp>
        <p:nvCxnSpPr>
          <p:cNvPr id="34" name="Connecteur droit avec flèche 33">
            <a:extLst>
              <a:ext uri="{FF2B5EF4-FFF2-40B4-BE49-F238E27FC236}">
                <a16:creationId xmlns:a16="http://schemas.microsoft.com/office/drawing/2014/main" id="{D14F94B0-9146-48DA-A9BA-F3CCB782FEC2}"/>
              </a:ext>
            </a:extLst>
          </p:cNvPr>
          <p:cNvCxnSpPr>
            <a:cxnSpLocks/>
            <a:stCxn id="32" idx="0"/>
          </p:cNvCxnSpPr>
          <p:nvPr/>
        </p:nvCxnSpPr>
        <p:spPr>
          <a:xfrm flipV="1">
            <a:off x="1574274" y="1382591"/>
            <a:ext cx="2847926" cy="132469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eur droit avec flèche 34">
            <a:extLst>
              <a:ext uri="{FF2B5EF4-FFF2-40B4-BE49-F238E27FC236}">
                <a16:creationId xmlns:a16="http://schemas.microsoft.com/office/drawing/2014/main" id="{BCB0C5F9-2E57-4537-BFBC-E478B9E62478}"/>
              </a:ext>
            </a:extLst>
          </p:cNvPr>
          <p:cNvCxnSpPr>
            <a:cxnSpLocks/>
          </p:cNvCxnSpPr>
          <p:nvPr/>
        </p:nvCxnSpPr>
        <p:spPr>
          <a:xfrm>
            <a:off x="1654952" y="4486224"/>
            <a:ext cx="2491723" cy="56518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droit avec flèche 37">
            <a:extLst>
              <a:ext uri="{FF2B5EF4-FFF2-40B4-BE49-F238E27FC236}">
                <a16:creationId xmlns:a16="http://schemas.microsoft.com/office/drawing/2014/main" id="{6B858130-94BE-4B48-A68F-5F6E5425BAE0}"/>
              </a:ext>
            </a:extLst>
          </p:cNvPr>
          <p:cNvCxnSpPr>
            <a:cxnSpLocks/>
            <a:stCxn id="32" idx="2"/>
          </p:cNvCxnSpPr>
          <p:nvPr/>
        </p:nvCxnSpPr>
        <p:spPr>
          <a:xfrm>
            <a:off x="1574274" y="5897017"/>
            <a:ext cx="2394707" cy="74366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66F7F0CC-C97C-4252-98B9-BDA47F6BF83F}"/>
              </a:ext>
            </a:extLst>
          </p:cNvPr>
          <p:cNvSpPr txBox="1"/>
          <p:nvPr/>
        </p:nvSpPr>
        <p:spPr>
          <a:xfrm>
            <a:off x="4775254" y="3744628"/>
            <a:ext cx="13566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dirty="0"/>
              <a:t>+      -</a:t>
            </a:r>
            <a:endParaRPr lang="en-US" sz="3200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AB8C23E-90C3-4791-9564-155C86AB4FC0}"/>
              </a:ext>
            </a:extLst>
          </p:cNvPr>
          <p:cNvSpPr txBox="1"/>
          <p:nvPr/>
        </p:nvSpPr>
        <p:spPr>
          <a:xfrm>
            <a:off x="4759769" y="5500457"/>
            <a:ext cx="13566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dirty="0">
                <a:solidFill>
                  <a:srgbClr val="FFFF00"/>
                </a:solidFill>
              </a:rPr>
              <a:t>+      -</a:t>
            </a:r>
            <a:endParaRPr lang="en-US" sz="32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145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uiExpand="1" build="p"/>
      <p:bldP spid="32" grpId="0" uiExpand="1" build="p"/>
      <p:bldP spid="2" grpId="0"/>
      <p:bldP spid="2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6B66FC4-8EFD-49B0-8256-47E40B37E7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65111" y="1963621"/>
            <a:ext cx="4946643" cy="4500900"/>
          </a:xfrm>
        </p:spPr>
        <p:txBody>
          <a:bodyPr>
            <a:normAutofit fontScale="92500" lnSpcReduction="10000"/>
          </a:bodyPr>
          <a:lstStyle/>
          <a:p>
            <a:r>
              <a:rPr lang="fr-FR" dirty="0" err="1"/>
              <a:t>Localizer</a:t>
            </a:r>
            <a:endParaRPr lang="fr-FR" dirty="0"/>
          </a:p>
          <a:p>
            <a:pPr lvl="1"/>
            <a:r>
              <a:rPr lang="fr-FR" dirty="0">
                <a:solidFill>
                  <a:schemeClr val="bg2">
                    <a:lumMod val="90000"/>
                  </a:schemeClr>
                </a:solidFill>
              </a:rPr>
              <a:t>N-1 </a:t>
            </a:r>
            <a:r>
              <a:rPr lang="fr-FR" dirty="0" err="1">
                <a:solidFill>
                  <a:schemeClr val="bg2">
                    <a:lumMod val="90000"/>
                  </a:schemeClr>
                </a:solidFill>
              </a:rPr>
              <a:t>task</a:t>
            </a:r>
            <a:r>
              <a:rPr lang="fr-FR" dirty="0">
                <a:solidFill>
                  <a:schemeClr val="bg2">
                    <a:lumMod val="90000"/>
                  </a:schemeClr>
                </a:solidFill>
              </a:rPr>
              <a:t> 8 blocks of 13stims</a:t>
            </a:r>
          </a:p>
          <a:p>
            <a:r>
              <a:rPr lang="fr-FR" dirty="0" err="1"/>
              <a:t>Preconditioning</a:t>
            </a:r>
            <a:endParaRPr lang="fr-FR" dirty="0"/>
          </a:p>
          <a:p>
            <a:pPr lvl="1"/>
            <a:r>
              <a:rPr lang="fr-FR" dirty="0">
                <a:solidFill>
                  <a:schemeClr val="bg2">
                    <a:lumMod val="90000"/>
                  </a:schemeClr>
                </a:solidFill>
              </a:rPr>
              <a:t>16 S-O pairs, 6 </a:t>
            </a:r>
            <a:r>
              <a:rPr lang="fr-FR" dirty="0" err="1">
                <a:solidFill>
                  <a:schemeClr val="bg2">
                    <a:lumMod val="90000"/>
                  </a:schemeClr>
                </a:solidFill>
              </a:rPr>
              <a:t>repetitions</a:t>
            </a:r>
            <a:endParaRPr lang="fr-FR" dirty="0">
              <a:solidFill>
                <a:schemeClr val="bg2">
                  <a:lumMod val="90000"/>
                </a:schemeClr>
              </a:solidFill>
            </a:endParaRPr>
          </a:p>
          <a:p>
            <a:r>
              <a:rPr lang="fr-FR" dirty="0" err="1"/>
              <a:t>Conditioning</a:t>
            </a:r>
            <a:endParaRPr lang="fr-FR" dirty="0"/>
          </a:p>
          <a:p>
            <a:pPr lvl="1"/>
            <a:r>
              <a:rPr lang="fr-FR" dirty="0">
                <a:solidFill>
                  <a:schemeClr val="bg2">
                    <a:lumMod val="90000"/>
                  </a:schemeClr>
                </a:solidFill>
              </a:rPr>
              <a:t>16 O-R pairs, 6 </a:t>
            </a:r>
            <a:r>
              <a:rPr lang="fr-FR" dirty="0" err="1">
                <a:solidFill>
                  <a:schemeClr val="bg2">
                    <a:lumMod val="90000"/>
                  </a:schemeClr>
                </a:solidFill>
              </a:rPr>
              <a:t>repetitions</a:t>
            </a:r>
            <a:endParaRPr lang="fr-FR" dirty="0">
              <a:solidFill>
                <a:schemeClr val="bg2">
                  <a:lumMod val="90000"/>
                </a:schemeClr>
              </a:solidFill>
            </a:endParaRPr>
          </a:p>
          <a:p>
            <a:r>
              <a:rPr lang="fr-FR" dirty="0" err="1"/>
              <a:t>Distractor</a:t>
            </a:r>
            <a:r>
              <a:rPr lang="fr-FR" dirty="0"/>
              <a:t> </a:t>
            </a:r>
            <a:r>
              <a:rPr lang="fr-FR" dirty="0" err="1"/>
              <a:t>task</a:t>
            </a:r>
            <a:endParaRPr lang="fr-FR" dirty="0"/>
          </a:p>
          <a:p>
            <a:pPr lvl="1"/>
            <a:r>
              <a:rPr lang="fr-FR" dirty="0">
                <a:solidFill>
                  <a:schemeClr val="bg2">
                    <a:lumMod val="90000"/>
                  </a:schemeClr>
                </a:solidFill>
              </a:rPr>
              <a:t>N-1 </a:t>
            </a:r>
            <a:r>
              <a:rPr lang="fr-FR" dirty="0" err="1">
                <a:solidFill>
                  <a:schemeClr val="bg2">
                    <a:lumMod val="90000"/>
                  </a:schemeClr>
                </a:solidFill>
              </a:rPr>
              <a:t>task</a:t>
            </a:r>
            <a:r>
              <a:rPr lang="fr-FR" dirty="0">
                <a:solidFill>
                  <a:schemeClr val="bg2">
                    <a:lumMod val="90000"/>
                  </a:schemeClr>
                </a:solidFill>
              </a:rPr>
              <a:t> 8 blocks of 13stims</a:t>
            </a:r>
          </a:p>
          <a:p>
            <a:r>
              <a:rPr lang="fr-FR" dirty="0"/>
              <a:t>Probe</a:t>
            </a:r>
          </a:p>
          <a:p>
            <a:pPr lvl="1"/>
            <a:r>
              <a:rPr lang="fr-FR" dirty="0">
                <a:solidFill>
                  <a:schemeClr val="bg2">
                    <a:lumMod val="90000"/>
                  </a:schemeClr>
                </a:solidFill>
              </a:rPr>
              <a:t>32 single images, 2 </a:t>
            </a:r>
            <a:r>
              <a:rPr lang="fr-FR" dirty="0" err="1">
                <a:solidFill>
                  <a:schemeClr val="bg2">
                    <a:lumMod val="90000"/>
                  </a:schemeClr>
                </a:solidFill>
              </a:rPr>
              <a:t>repetitions</a:t>
            </a:r>
            <a:endParaRPr lang="fr-FR" dirty="0">
              <a:solidFill>
                <a:schemeClr val="bg2">
                  <a:lumMod val="90000"/>
                </a:schemeClr>
              </a:solidFill>
            </a:endParaRPr>
          </a:p>
          <a:p>
            <a:r>
              <a:rPr lang="fr-FR" dirty="0"/>
              <a:t>Memory</a:t>
            </a:r>
          </a:p>
          <a:p>
            <a:pPr lvl="1"/>
            <a:r>
              <a:rPr lang="fr-FR" dirty="0">
                <a:solidFill>
                  <a:schemeClr val="bg2">
                    <a:lumMod val="90000"/>
                  </a:schemeClr>
                </a:solidFill>
              </a:rPr>
              <a:t>32 S-O pairs, ½ new, ½ </a:t>
            </a:r>
            <a:r>
              <a:rPr lang="fr-FR" dirty="0" err="1">
                <a:solidFill>
                  <a:schemeClr val="bg2">
                    <a:lumMod val="90000"/>
                  </a:schemeClr>
                </a:solidFill>
              </a:rPr>
              <a:t>old</a:t>
            </a:r>
            <a:endParaRPr lang="fr-FR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E1873115-3DA2-4AB7-8378-E026D68A2D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76903" y="1963620"/>
            <a:ext cx="5137197" cy="4500900"/>
          </a:xfrm>
        </p:spPr>
        <p:txBody>
          <a:bodyPr>
            <a:normAutofit fontScale="92500" lnSpcReduction="10000"/>
          </a:bodyPr>
          <a:lstStyle/>
          <a:p>
            <a:r>
              <a:rPr lang="fr-FR" dirty="0"/>
              <a:t>~ 6 min</a:t>
            </a:r>
          </a:p>
          <a:p>
            <a:pPr lvl="1"/>
            <a:r>
              <a:rPr lang="fr-FR" dirty="0">
                <a:solidFill>
                  <a:schemeClr val="bg2">
                    <a:lumMod val="90000"/>
                  </a:schemeClr>
                </a:solidFill>
              </a:rPr>
              <a:t>0,3s ITI + 2s </a:t>
            </a:r>
            <a:r>
              <a:rPr lang="fr-FR" dirty="0" err="1">
                <a:solidFill>
                  <a:schemeClr val="bg2">
                    <a:lumMod val="90000"/>
                  </a:schemeClr>
                </a:solidFill>
              </a:rPr>
              <a:t>stim</a:t>
            </a:r>
            <a:endParaRPr lang="fr-FR" dirty="0">
              <a:solidFill>
                <a:schemeClr val="bg2">
                  <a:lumMod val="90000"/>
                </a:schemeClr>
              </a:solidFill>
            </a:endParaRPr>
          </a:p>
          <a:p>
            <a:r>
              <a:rPr lang="fr-FR" dirty="0"/>
              <a:t>~ 7 min</a:t>
            </a:r>
          </a:p>
          <a:p>
            <a:pPr lvl="1"/>
            <a:r>
              <a:rPr lang="fr-FR" dirty="0">
                <a:solidFill>
                  <a:schemeClr val="bg2">
                    <a:lumMod val="90000"/>
                  </a:schemeClr>
                </a:solidFill>
              </a:rPr>
              <a:t>S 1,5s + ISI 1s + O 1,5s + ITI 2,5s</a:t>
            </a:r>
          </a:p>
          <a:p>
            <a:r>
              <a:rPr lang="fr-FR" dirty="0"/>
              <a:t>~ 7 min</a:t>
            </a:r>
          </a:p>
          <a:p>
            <a:pPr lvl="1"/>
            <a:r>
              <a:rPr lang="fr-FR" dirty="0">
                <a:solidFill>
                  <a:schemeClr val="bg2">
                    <a:lumMod val="90000"/>
                  </a:schemeClr>
                </a:solidFill>
              </a:rPr>
              <a:t>O 1,5s + ISI 1s + R 1,5s + ITI 2s</a:t>
            </a:r>
          </a:p>
          <a:p>
            <a:r>
              <a:rPr lang="fr-FR" dirty="0"/>
              <a:t>~ 6 min</a:t>
            </a:r>
          </a:p>
          <a:p>
            <a:pPr lvl="1"/>
            <a:r>
              <a:rPr lang="fr-FR" dirty="0">
                <a:solidFill>
                  <a:schemeClr val="bg2">
                    <a:lumMod val="90000"/>
                  </a:schemeClr>
                </a:solidFill>
              </a:rPr>
              <a:t>#</a:t>
            </a:r>
          </a:p>
          <a:p>
            <a:r>
              <a:rPr lang="fr-FR" dirty="0"/>
              <a:t>~ 6 min</a:t>
            </a:r>
          </a:p>
          <a:p>
            <a:pPr lvl="1"/>
            <a:r>
              <a:rPr lang="fr-FR" dirty="0">
                <a:solidFill>
                  <a:schemeClr val="bg2">
                    <a:lumMod val="90000"/>
                  </a:schemeClr>
                </a:solidFill>
              </a:rPr>
              <a:t>S1 1,5s + ISI 1s + </a:t>
            </a:r>
            <a:r>
              <a:rPr lang="fr-FR" strike="sngStrike" dirty="0">
                <a:solidFill>
                  <a:schemeClr val="bg2">
                    <a:lumMod val="90000"/>
                  </a:schemeClr>
                </a:solidFill>
              </a:rPr>
              <a:t>O 1,5s </a:t>
            </a:r>
            <a:r>
              <a:rPr lang="fr-FR" dirty="0">
                <a:solidFill>
                  <a:schemeClr val="bg2">
                    <a:lumMod val="90000"/>
                  </a:schemeClr>
                </a:solidFill>
              </a:rPr>
              <a:t>+ ITI 2s</a:t>
            </a:r>
          </a:p>
          <a:p>
            <a:r>
              <a:rPr lang="fr-FR" dirty="0"/>
              <a:t>~ 4 min</a:t>
            </a:r>
          </a:p>
          <a:p>
            <a:pPr lvl="1"/>
            <a:r>
              <a:rPr lang="fr-FR" dirty="0">
                <a:solidFill>
                  <a:schemeClr val="bg2">
                    <a:lumMod val="90000"/>
                  </a:schemeClr>
                </a:solidFill>
              </a:rPr>
              <a:t>SO 2,5s + ITI 2s</a:t>
            </a:r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52E69D0C-CE30-49B0-87C1-539498DD7C77}"/>
              </a:ext>
            </a:extLst>
          </p:cNvPr>
          <p:cNvSpPr txBox="1">
            <a:spLocks/>
          </p:cNvSpPr>
          <p:nvPr/>
        </p:nvSpPr>
        <p:spPr>
          <a:xfrm>
            <a:off x="565149" y="393479"/>
            <a:ext cx="11626851" cy="827987"/>
          </a:xfrm>
          <a:prstGeom prst="rect">
            <a:avLst/>
          </a:prstGeom>
          <a:solidFill>
            <a:schemeClr val="bg2"/>
          </a:solidFill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800" dirty="0">
                <a:solidFill>
                  <a:schemeClr val="bg2">
                    <a:lumMod val="90000"/>
                  </a:schemeClr>
                </a:solidFill>
              </a:rPr>
              <a:t>2. </a:t>
            </a:r>
            <a:r>
              <a:rPr lang="fr-FR" sz="4800" dirty="0" err="1">
                <a:solidFill>
                  <a:schemeClr val="bg2">
                    <a:lumMod val="90000"/>
                  </a:schemeClr>
                </a:solidFill>
              </a:rPr>
              <a:t>Experiment</a:t>
            </a:r>
            <a:r>
              <a:rPr lang="fr-FR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</a:p>
        </p:txBody>
      </p:sp>
      <p:sp>
        <p:nvSpPr>
          <p:cNvPr id="9" name="Titre 1">
            <a:extLst>
              <a:ext uri="{FF2B5EF4-FFF2-40B4-BE49-F238E27FC236}">
                <a16:creationId xmlns:a16="http://schemas.microsoft.com/office/drawing/2014/main" id="{578D6C89-51F7-43F0-B97E-07ED1CDA3FA4}"/>
              </a:ext>
            </a:extLst>
          </p:cNvPr>
          <p:cNvSpPr txBox="1">
            <a:spLocks/>
          </p:cNvSpPr>
          <p:nvPr/>
        </p:nvSpPr>
        <p:spPr>
          <a:xfrm>
            <a:off x="565150" y="1204913"/>
            <a:ext cx="8267700" cy="75870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2.2 Time course</a:t>
            </a:r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AFC0DBF1-179E-4368-BF1B-C551D88BD6B8}"/>
              </a:ext>
            </a:extLst>
          </p:cNvPr>
          <p:cNvSpPr/>
          <p:nvPr/>
        </p:nvSpPr>
        <p:spPr>
          <a:xfrm>
            <a:off x="4440476" y="1963619"/>
            <a:ext cx="538619" cy="4424655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Graphic 11" descr="Stopwatch">
            <a:extLst>
              <a:ext uri="{FF2B5EF4-FFF2-40B4-BE49-F238E27FC236}">
                <a16:creationId xmlns:a16="http://schemas.microsoft.com/office/drawing/2014/main" id="{31A285EF-E1EA-4853-81A0-84BD5CFD9D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40476" y="3111234"/>
            <a:ext cx="1565754" cy="1565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726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Chart, box and whisker chart&#10;&#10;Description generated with very high confidence">
            <a:extLst>
              <a:ext uri="{FF2B5EF4-FFF2-40B4-BE49-F238E27FC236}">
                <a16:creationId xmlns:a16="http://schemas.microsoft.com/office/drawing/2014/main" id="{A084C409-3617-442D-A949-A2E7511C2F9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5" t="51960" r="50676" b="4857"/>
          <a:stretch/>
        </p:blipFill>
        <p:spPr>
          <a:xfrm>
            <a:off x="3156416" y="2775054"/>
            <a:ext cx="5249917" cy="3648044"/>
          </a:xfrm>
        </p:spPr>
      </p:pic>
      <p:sp>
        <p:nvSpPr>
          <p:cNvPr id="12" name="Titre 1">
            <a:extLst>
              <a:ext uri="{FF2B5EF4-FFF2-40B4-BE49-F238E27FC236}">
                <a16:creationId xmlns:a16="http://schemas.microsoft.com/office/drawing/2014/main" id="{BF954E5C-D287-415C-B654-37FD98D2F549}"/>
              </a:ext>
            </a:extLst>
          </p:cNvPr>
          <p:cNvSpPr txBox="1">
            <a:spLocks/>
          </p:cNvSpPr>
          <p:nvPr/>
        </p:nvSpPr>
        <p:spPr>
          <a:xfrm>
            <a:off x="565149" y="393479"/>
            <a:ext cx="11626851" cy="827987"/>
          </a:xfrm>
          <a:prstGeom prst="rect">
            <a:avLst/>
          </a:prstGeom>
          <a:solidFill>
            <a:schemeClr val="bg2"/>
          </a:solidFill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800" dirty="0">
                <a:solidFill>
                  <a:schemeClr val="bg2">
                    <a:lumMod val="90000"/>
                  </a:schemeClr>
                </a:solidFill>
              </a:rPr>
              <a:t>2. </a:t>
            </a:r>
            <a:r>
              <a:rPr lang="fr-FR" sz="4800" dirty="0" err="1">
                <a:solidFill>
                  <a:schemeClr val="bg2">
                    <a:lumMod val="90000"/>
                  </a:schemeClr>
                </a:solidFill>
              </a:rPr>
              <a:t>Experiment</a:t>
            </a:r>
            <a:r>
              <a:rPr lang="fr-FR" dirty="0">
                <a:solidFill>
                  <a:schemeClr val="bg2">
                    <a:lumMod val="90000"/>
                  </a:schemeClr>
                </a:solidFill>
              </a:rPr>
              <a:t> </a:t>
            </a:r>
          </a:p>
        </p:txBody>
      </p:sp>
      <p:sp>
        <p:nvSpPr>
          <p:cNvPr id="13" name="Titre 1">
            <a:extLst>
              <a:ext uri="{FF2B5EF4-FFF2-40B4-BE49-F238E27FC236}">
                <a16:creationId xmlns:a16="http://schemas.microsoft.com/office/drawing/2014/main" id="{27C2B077-2FCF-4905-AE19-743EA00BA2C0}"/>
              </a:ext>
            </a:extLst>
          </p:cNvPr>
          <p:cNvSpPr txBox="1">
            <a:spLocks/>
          </p:cNvSpPr>
          <p:nvPr/>
        </p:nvSpPr>
        <p:spPr>
          <a:xfrm>
            <a:off x="565150" y="1204913"/>
            <a:ext cx="8267700" cy="75870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2.3 </a:t>
            </a:r>
            <a:r>
              <a:rPr lang="de-DE" sz="3600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Preliminary</a:t>
            </a:r>
            <a:r>
              <a:rPr lang="de-DE" sz="36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behavioral </a:t>
            </a:r>
            <a:r>
              <a:rPr lang="de-DE" sz="3600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results</a:t>
            </a:r>
            <a:endParaRPr lang="fr-FR" sz="36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Espace réservé du contenu 2">
            <a:extLst>
              <a:ext uri="{FF2B5EF4-FFF2-40B4-BE49-F238E27FC236}">
                <a16:creationId xmlns:a16="http://schemas.microsoft.com/office/drawing/2014/main" id="{C115C2B6-55A6-4046-BC7F-E3B2820271E6}"/>
              </a:ext>
            </a:extLst>
          </p:cNvPr>
          <p:cNvSpPr txBox="1">
            <a:spLocks/>
          </p:cNvSpPr>
          <p:nvPr/>
        </p:nvSpPr>
        <p:spPr>
          <a:xfrm>
            <a:off x="1284440" y="2013096"/>
            <a:ext cx="4726217" cy="9868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System Font Regular"/>
              <a:buChar char="–"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dirty="0" err="1"/>
              <a:t>Semantic</a:t>
            </a:r>
            <a:r>
              <a:rPr lang="fr-FR" dirty="0"/>
              <a:t> facilitation</a:t>
            </a:r>
          </a:p>
          <a:p>
            <a:pPr marL="0" indent="0">
              <a:buNone/>
            </a:pPr>
            <a:r>
              <a:rPr lang="fr-FR" dirty="0">
                <a:solidFill>
                  <a:schemeClr val="bg2">
                    <a:lumMod val="90000"/>
                  </a:schemeClr>
                </a:solidFill>
              </a:rPr>
              <a:t>n=4</a:t>
            </a:r>
          </a:p>
          <a:p>
            <a:pPr marL="0" indent="0">
              <a:buNone/>
            </a:pPr>
            <a:endParaRPr lang="fr-FR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16" name="Espace réservé du contenu 2">
            <a:extLst>
              <a:ext uri="{FF2B5EF4-FFF2-40B4-BE49-F238E27FC236}">
                <a16:creationId xmlns:a16="http://schemas.microsoft.com/office/drawing/2014/main" id="{DD06F1BF-6237-41BD-9FA4-DDBF03F49851}"/>
              </a:ext>
            </a:extLst>
          </p:cNvPr>
          <p:cNvSpPr txBox="1">
            <a:spLocks/>
          </p:cNvSpPr>
          <p:nvPr/>
        </p:nvSpPr>
        <p:spPr>
          <a:xfrm>
            <a:off x="4906264" y="2399583"/>
            <a:ext cx="2721313" cy="5456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System Font Regular"/>
              <a:buChar char="–"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sz="2000" b="1" dirty="0"/>
              <a:t>Probe phase</a:t>
            </a:r>
          </a:p>
          <a:p>
            <a:pPr marL="0" indent="0">
              <a:buNone/>
            </a:pPr>
            <a:endParaRPr lang="fr-FR" sz="2000" dirty="0">
              <a:solidFill>
                <a:schemeClr val="bg2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2352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Content Placeholder 2">
            <a:extLst>
              <a:ext uri="{FF2B5EF4-FFF2-40B4-BE49-F238E27FC236}">
                <a16:creationId xmlns:a16="http://schemas.microsoft.com/office/drawing/2014/main" id="{18F36F3F-EF1A-4818-B096-B834374E0BD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08131243"/>
              </p:ext>
            </p:extLst>
          </p:nvPr>
        </p:nvGraphicFramePr>
        <p:xfrm>
          <a:off x="1230168" y="2259376"/>
          <a:ext cx="8267296" cy="31885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43E2659A-F59D-42F4-82AF-0D753854A041}"/>
              </a:ext>
            </a:extLst>
          </p:cNvPr>
          <p:cNvSpPr/>
          <p:nvPr/>
        </p:nvSpPr>
        <p:spPr>
          <a:xfrm>
            <a:off x="3048000" y="2967335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alibri,Helvetica,sans-serif,EmojiFont,Apple Color Emoji,Segoe UI Emoji,NotoColorEmoji,Segoe UI Symbol,Android Emoji,EmojiSymbols"/>
              </a:rPr>
              <a:t>       </a:t>
            </a:r>
            <a:endParaRPr lang="en-US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E0D10E62-1569-4AB9-B169-21D9CB7944E7}"/>
              </a:ext>
            </a:extLst>
          </p:cNvPr>
          <p:cNvSpPr txBox="1">
            <a:spLocks/>
          </p:cNvSpPr>
          <p:nvPr/>
        </p:nvSpPr>
        <p:spPr>
          <a:xfrm>
            <a:off x="565149" y="393479"/>
            <a:ext cx="11171739" cy="827987"/>
          </a:xfrm>
          <a:prstGeom prst="rect">
            <a:avLst/>
          </a:prstGeom>
          <a:solidFill>
            <a:schemeClr val="bg2"/>
          </a:solidFill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8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3. </a:t>
            </a:r>
            <a:r>
              <a:rPr lang="fr-FR" sz="4800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fMRI</a:t>
            </a:r>
            <a:r>
              <a:rPr lang="fr-FR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209078E6-A244-4FBC-B4BA-D9170743699E}"/>
              </a:ext>
            </a:extLst>
          </p:cNvPr>
          <p:cNvSpPr txBox="1">
            <a:spLocks/>
          </p:cNvSpPr>
          <p:nvPr/>
        </p:nvSpPr>
        <p:spPr>
          <a:xfrm>
            <a:off x="565150" y="1204913"/>
            <a:ext cx="8267700" cy="75870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2.1 </a:t>
            </a:r>
            <a:r>
              <a:rPr lang="fr-FR" sz="3600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Sequence</a:t>
            </a:r>
            <a:endParaRPr lang="fr-FR" sz="36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08340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79E3846-8D0B-B14A-817A-7FAC9DDAB4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82E6E09-FCB0-5F41-8BAE-C0581D54B5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E8B9AAF-3BFF-3546-915C-8BDE34AD7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096772"/>
            <a:ext cx="263565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ross 16">
            <a:extLst>
              <a:ext uri="{FF2B5EF4-FFF2-40B4-BE49-F238E27FC236}">
                <a16:creationId xmlns:a16="http://schemas.microsoft.com/office/drawing/2014/main" id="{90012D5C-1270-714B-AFB4-7E632827BA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248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3E2659A-F59D-42F4-82AF-0D753854A041}"/>
              </a:ext>
            </a:extLst>
          </p:cNvPr>
          <p:cNvSpPr/>
          <p:nvPr/>
        </p:nvSpPr>
        <p:spPr>
          <a:xfrm>
            <a:off x="3048000" y="2967335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  <a:latin typeface="Calibri,Helvetica,sans-serif,EmojiFont,Apple Color Emoji,Segoe UI Emoji,NotoColorEmoji,Segoe UI Symbol,Android Emoji,EmojiSymbols"/>
              </a:rPr>
              <a:t>       </a:t>
            </a:r>
            <a:endParaRPr lang="en-US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21F0CFA4-B0C1-49CF-B128-8E4DB56E6F9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22259264"/>
              </p:ext>
            </p:extLst>
          </p:nvPr>
        </p:nvGraphicFramePr>
        <p:xfrm>
          <a:off x="4489428" y="1508251"/>
          <a:ext cx="6728905" cy="43719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4" name="Titre 1">
            <a:extLst>
              <a:ext uri="{FF2B5EF4-FFF2-40B4-BE49-F238E27FC236}">
                <a16:creationId xmlns:a16="http://schemas.microsoft.com/office/drawing/2014/main" id="{49432B44-35BD-4F4A-9385-F92C6F6AEC97}"/>
              </a:ext>
            </a:extLst>
          </p:cNvPr>
          <p:cNvSpPr txBox="1">
            <a:spLocks/>
          </p:cNvSpPr>
          <p:nvPr/>
        </p:nvSpPr>
        <p:spPr>
          <a:xfrm>
            <a:off x="1" y="393479"/>
            <a:ext cx="12192000" cy="827987"/>
          </a:xfrm>
          <a:prstGeom prst="rect">
            <a:avLst/>
          </a:prstGeom>
          <a:solidFill>
            <a:schemeClr val="bg2"/>
          </a:solidFill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800" dirty="0">
                <a:solidFill>
                  <a:schemeClr val="bg2">
                    <a:lumMod val="90000"/>
                  </a:schemeClr>
                </a:solidFill>
              </a:rPr>
              <a:t>    3. </a:t>
            </a:r>
            <a:r>
              <a:rPr lang="fr-FR" sz="4800" dirty="0" err="1">
                <a:solidFill>
                  <a:schemeClr val="bg2">
                    <a:lumMod val="90000"/>
                  </a:schemeClr>
                </a:solidFill>
              </a:rPr>
              <a:t>fMRI</a:t>
            </a:r>
            <a:r>
              <a:rPr lang="fr-FR" dirty="0">
                <a:solidFill>
                  <a:schemeClr val="bg2">
                    <a:lumMod val="90000"/>
                  </a:schemeClr>
                </a:solidFill>
              </a:rPr>
              <a:t> </a:t>
            </a:r>
          </a:p>
        </p:txBody>
      </p:sp>
      <p:sp>
        <p:nvSpPr>
          <p:cNvPr id="16" name="Titre 1">
            <a:extLst>
              <a:ext uri="{FF2B5EF4-FFF2-40B4-BE49-F238E27FC236}">
                <a16:creationId xmlns:a16="http://schemas.microsoft.com/office/drawing/2014/main" id="{0335F54C-494D-4421-8248-A37BE84078FD}"/>
              </a:ext>
            </a:extLst>
          </p:cNvPr>
          <p:cNvSpPr txBox="1">
            <a:spLocks/>
          </p:cNvSpPr>
          <p:nvPr/>
        </p:nvSpPr>
        <p:spPr>
          <a:xfrm>
            <a:off x="565150" y="1204913"/>
            <a:ext cx="8267700" cy="75870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2.2 Analyses</a:t>
            </a:r>
          </a:p>
        </p:txBody>
      </p:sp>
    </p:spTree>
    <p:extLst>
      <p:ext uri="{BB962C8B-B14F-4D97-AF65-F5344CB8AC3E}">
        <p14:creationId xmlns:p14="http://schemas.microsoft.com/office/powerpoint/2010/main" val="1436619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612CE4CF-6BAE-40D0-ABEB-DE881366E91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75A9B919-DA97-4886-B992-3959BD76BF0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81E15955-071B-4EB7-A906-3776AB703C2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20AFA75E-4097-4960-9ECD-656156309C8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62420DCD-72A4-4C75-8CFF-7B1E1B285AA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8D0A435D-86A7-48FC-A1D1-AD48600A6DD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07EE88AE-10C9-4F64-9803-A67EDBA0A54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7FD8CB6D-471F-4004-AF7E-DA27389CC80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6744B476-E670-4628-BE61-FE80B8DBCF6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170C9B8C-1FB0-4B1C-9D7F-9198407D78C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Sub>
          <a:bldDgm bld="one"/>
        </p:bldSub>
      </p:bldGraphic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4EB39C-2EEB-49C7-81C4-1FF0550629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150" y="2041742"/>
            <a:ext cx="5848176" cy="3329793"/>
          </a:xfrm>
        </p:spPr>
        <p:txBody>
          <a:bodyPr>
            <a:normAutofit fontScale="92500"/>
          </a:bodyPr>
          <a:lstStyle/>
          <a:p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semantically</a:t>
            </a:r>
            <a:r>
              <a:rPr lang="de-DE" dirty="0"/>
              <a:t> </a:t>
            </a:r>
            <a:r>
              <a:rPr lang="de-DE" dirty="0" err="1"/>
              <a:t>linked</a:t>
            </a:r>
            <a:r>
              <a:rPr lang="de-DE" dirty="0"/>
              <a:t> </a:t>
            </a:r>
            <a:r>
              <a:rPr lang="de-DE" dirty="0" err="1"/>
              <a:t>pairs</a:t>
            </a:r>
            <a:r>
              <a:rPr lang="de-DE" dirty="0"/>
              <a:t>,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expected</a:t>
            </a:r>
            <a:r>
              <a:rPr lang="de-DE" dirty="0"/>
              <a:t>:</a:t>
            </a:r>
          </a:p>
          <a:p>
            <a:pPr lvl="1"/>
            <a:r>
              <a:rPr lang="de-DE" dirty="0" err="1"/>
              <a:t>Earlier</a:t>
            </a:r>
            <a:r>
              <a:rPr lang="de-DE" dirty="0"/>
              <a:t> </a:t>
            </a:r>
            <a:r>
              <a:rPr lang="de-DE" dirty="0" err="1"/>
              <a:t>object</a:t>
            </a:r>
            <a:r>
              <a:rPr lang="de-DE" dirty="0"/>
              <a:t> </a:t>
            </a:r>
            <a:r>
              <a:rPr lang="de-DE" dirty="0" err="1"/>
              <a:t>decoding</a:t>
            </a:r>
            <a:r>
              <a:rPr lang="de-DE" dirty="0"/>
              <a:t> in </a:t>
            </a:r>
            <a:r>
              <a:rPr lang="de-DE" dirty="0" err="1"/>
              <a:t>scenes</a:t>
            </a:r>
            <a:r>
              <a:rPr lang="de-DE" dirty="0"/>
              <a:t> in </a:t>
            </a:r>
            <a:r>
              <a:rPr lang="de-DE" dirty="0" err="1"/>
              <a:t>preconditionning</a:t>
            </a:r>
            <a:r>
              <a:rPr lang="de-DE" dirty="0"/>
              <a:t> </a:t>
            </a:r>
            <a:r>
              <a:rPr lang="de-DE" dirty="0" err="1"/>
              <a:t>phase</a:t>
            </a:r>
            <a:endParaRPr lang="de-DE" dirty="0"/>
          </a:p>
          <a:p>
            <a:pPr lvl="1"/>
            <a:r>
              <a:rPr lang="de-DE" dirty="0" err="1"/>
              <a:t>Less</a:t>
            </a:r>
            <a:r>
              <a:rPr lang="de-DE" dirty="0"/>
              <a:t> link </a:t>
            </a:r>
            <a:r>
              <a:rPr lang="de-DE" dirty="0" err="1"/>
              <a:t>between</a:t>
            </a:r>
            <a:r>
              <a:rPr lang="de-DE" dirty="0"/>
              <a:t>: </a:t>
            </a:r>
          </a:p>
          <a:p>
            <a:pPr lvl="2"/>
            <a:r>
              <a:rPr lang="de-DE" dirty="0" err="1"/>
              <a:t>hippocampal</a:t>
            </a:r>
            <a:r>
              <a:rPr lang="de-DE" dirty="0"/>
              <a:t> </a:t>
            </a:r>
            <a:r>
              <a:rPr lang="de-DE" dirty="0" err="1"/>
              <a:t>activity</a:t>
            </a:r>
            <a:r>
              <a:rPr lang="de-DE" dirty="0"/>
              <a:t> (and </a:t>
            </a:r>
            <a:r>
              <a:rPr lang="de-DE" dirty="0" err="1"/>
              <a:t>hippocampal</a:t>
            </a:r>
            <a:r>
              <a:rPr lang="de-DE" dirty="0"/>
              <a:t>-OFC </a:t>
            </a:r>
            <a:r>
              <a:rPr lang="de-DE" dirty="0" err="1"/>
              <a:t>connectivity</a:t>
            </a:r>
            <a:r>
              <a:rPr lang="de-DE" dirty="0"/>
              <a:t>) in </a:t>
            </a:r>
            <a:r>
              <a:rPr lang="de-DE" dirty="0" err="1"/>
              <a:t>first</a:t>
            </a:r>
            <a:r>
              <a:rPr lang="de-DE" dirty="0"/>
              <a:t> </a:t>
            </a:r>
            <a:r>
              <a:rPr lang="de-DE" dirty="0" err="1"/>
              <a:t>phases</a:t>
            </a:r>
            <a:endParaRPr lang="de-DE" dirty="0"/>
          </a:p>
          <a:p>
            <a:pPr lvl="2"/>
            <a:r>
              <a:rPr lang="de-DE" dirty="0"/>
              <a:t>&amp; </a:t>
            </a:r>
            <a:r>
              <a:rPr lang="de-DE" dirty="0" err="1"/>
              <a:t>performance</a:t>
            </a:r>
            <a:r>
              <a:rPr lang="de-DE" dirty="0"/>
              <a:t> in last </a:t>
            </a:r>
            <a:r>
              <a:rPr lang="de-DE" dirty="0" err="1"/>
              <a:t>phase</a:t>
            </a:r>
            <a:endParaRPr lang="de-DE" dirty="0"/>
          </a:p>
          <a:p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determine</a:t>
            </a:r>
            <a:endParaRPr lang="de-DE" dirty="0"/>
          </a:p>
          <a:p>
            <a:pPr lvl="1"/>
            <a:r>
              <a:rPr lang="de-DE" dirty="0" err="1"/>
              <a:t>Predictor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perf</a:t>
            </a:r>
            <a:r>
              <a:rPr lang="de-DE" dirty="0"/>
              <a:t>? RSA?</a:t>
            </a: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88FD5076-CBC2-4510-B3FB-C0830DDA0DAC}"/>
              </a:ext>
            </a:extLst>
          </p:cNvPr>
          <p:cNvSpPr txBox="1">
            <a:spLocks/>
          </p:cNvSpPr>
          <p:nvPr/>
        </p:nvSpPr>
        <p:spPr>
          <a:xfrm>
            <a:off x="6973173" y="3554085"/>
            <a:ext cx="4653677" cy="75817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System Font Regular"/>
              <a:buChar char="–"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b="1" dirty="0" err="1">
                <a:solidFill>
                  <a:schemeClr val="accent6"/>
                </a:solidFill>
              </a:rPr>
              <a:t>Hippocampus</a:t>
            </a:r>
            <a:r>
              <a:rPr lang="fr-FR" b="1" dirty="0">
                <a:solidFill>
                  <a:schemeClr val="accent6"/>
                </a:solidFill>
              </a:rPr>
              <a:t> </a:t>
            </a:r>
            <a:r>
              <a:rPr lang="fr-FR" b="1" dirty="0" err="1">
                <a:solidFill>
                  <a:schemeClr val="accent6"/>
                </a:solidFill>
              </a:rPr>
              <a:t>only</a:t>
            </a:r>
            <a:r>
              <a:rPr lang="fr-FR" b="1" dirty="0">
                <a:solidFill>
                  <a:schemeClr val="accent6"/>
                </a:solidFill>
              </a:rPr>
              <a:t> </a:t>
            </a:r>
            <a:r>
              <a:rPr lang="fr-FR" b="1" dirty="0" err="1">
                <a:solidFill>
                  <a:schemeClr val="accent6"/>
                </a:solidFill>
              </a:rPr>
              <a:t>necessary</a:t>
            </a:r>
            <a:r>
              <a:rPr lang="fr-FR" b="1" dirty="0">
                <a:solidFill>
                  <a:schemeClr val="accent6"/>
                </a:solidFill>
              </a:rPr>
              <a:t> for new association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6BC2669-ACA5-4525-B651-B91E588FBEF5}"/>
              </a:ext>
            </a:extLst>
          </p:cNvPr>
          <p:cNvCxnSpPr/>
          <p:nvPr/>
        </p:nvCxnSpPr>
        <p:spPr>
          <a:xfrm>
            <a:off x="6096000" y="3933173"/>
            <a:ext cx="693107" cy="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9734F01-6A71-457D-9685-552DA2A3B4C5}"/>
              </a:ext>
            </a:extLst>
          </p:cNvPr>
          <p:cNvCxnSpPr/>
          <p:nvPr/>
        </p:nvCxnSpPr>
        <p:spPr>
          <a:xfrm>
            <a:off x="6096000" y="2832970"/>
            <a:ext cx="693107" cy="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8" name="Espace réservé du contenu 2">
            <a:extLst>
              <a:ext uri="{FF2B5EF4-FFF2-40B4-BE49-F238E27FC236}">
                <a16:creationId xmlns:a16="http://schemas.microsoft.com/office/drawing/2014/main" id="{A4164F4E-822B-425D-A615-E0F259B68C96}"/>
              </a:ext>
            </a:extLst>
          </p:cNvPr>
          <p:cNvSpPr txBox="1">
            <a:spLocks/>
          </p:cNvSpPr>
          <p:nvPr/>
        </p:nvSpPr>
        <p:spPr>
          <a:xfrm>
            <a:off x="6973172" y="2545739"/>
            <a:ext cx="4653677" cy="7581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System Font Regular"/>
              <a:buChar char="–"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b="1" dirty="0" err="1">
                <a:solidFill>
                  <a:schemeClr val="accent6"/>
                </a:solidFill>
              </a:rPr>
              <a:t>Earlier</a:t>
            </a:r>
            <a:r>
              <a:rPr lang="fr-FR" b="1" dirty="0">
                <a:solidFill>
                  <a:schemeClr val="accent6"/>
                </a:solidFill>
              </a:rPr>
              <a:t> </a:t>
            </a:r>
            <a:r>
              <a:rPr lang="fr-FR" b="1" dirty="0" err="1">
                <a:solidFill>
                  <a:schemeClr val="accent6"/>
                </a:solidFill>
              </a:rPr>
              <a:t>reactivation</a:t>
            </a:r>
            <a:r>
              <a:rPr lang="fr-FR" b="1" dirty="0">
                <a:solidFill>
                  <a:schemeClr val="accent6"/>
                </a:solidFill>
              </a:rPr>
              <a:t>  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5CC55BD-DE22-4C12-99A5-045E324EF06E}"/>
              </a:ext>
            </a:extLst>
          </p:cNvPr>
          <p:cNvCxnSpPr>
            <a:cxnSpLocks/>
          </p:cNvCxnSpPr>
          <p:nvPr/>
        </p:nvCxnSpPr>
        <p:spPr>
          <a:xfrm flipH="1">
            <a:off x="5910197" y="5626190"/>
            <a:ext cx="693107" cy="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6" name="Titre 1">
            <a:extLst>
              <a:ext uri="{FF2B5EF4-FFF2-40B4-BE49-F238E27FC236}">
                <a16:creationId xmlns:a16="http://schemas.microsoft.com/office/drawing/2014/main" id="{E8DA3C75-7DE8-4906-BFEE-0A86C2BD6496}"/>
              </a:ext>
            </a:extLst>
          </p:cNvPr>
          <p:cNvSpPr txBox="1">
            <a:spLocks/>
          </p:cNvSpPr>
          <p:nvPr/>
        </p:nvSpPr>
        <p:spPr>
          <a:xfrm>
            <a:off x="565149" y="393479"/>
            <a:ext cx="11626851" cy="827987"/>
          </a:xfrm>
          <a:prstGeom prst="rect">
            <a:avLst/>
          </a:prstGeom>
          <a:solidFill>
            <a:schemeClr val="bg2"/>
          </a:solidFill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800" dirty="0">
                <a:solidFill>
                  <a:schemeClr val="bg2">
                    <a:lumMod val="90000"/>
                  </a:schemeClr>
                </a:solidFill>
              </a:rPr>
              <a:t>3. </a:t>
            </a:r>
            <a:r>
              <a:rPr lang="fr-FR" sz="4800" dirty="0" err="1">
                <a:solidFill>
                  <a:schemeClr val="bg2">
                    <a:lumMod val="90000"/>
                  </a:schemeClr>
                </a:solidFill>
              </a:rPr>
              <a:t>fMRI</a:t>
            </a:r>
            <a:r>
              <a:rPr lang="fr-FR" dirty="0">
                <a:solidFill>
                  <a:schemeClr val="bg2">
                    <a:lumMod val="90000"/>
                  </a:schemeClr>
                </a:solidFill>
              </a:rPr>
              <a:t> </a:t>
            </a:r>
          </a:p>
        </p:txBody>
      </p:sp>
      <p:sp>
        <p:nvSpPr>
          <p:cNvPr id="17" name="Titre 1">
            <a:extLst>
              <a:ext uri="{FF2B5EF4-FFF2-40B4-BE49-F238E27FC236}">
                <a16:creationId xmlns:a16="http://schemas.microsoft.com/office/drawing/2014/main" id="{B92A53A1-0A59-4BFA-9A74-A4301E8D3E50}"/>
              </a:ext>
            </a:extLst>
          </p:cNvPr>
          <p:cNvSpPr txBox="1">
            <a:spLocks/>
          </p:cNvSpPr>
          <p:nvPr/>
        </p:nvSpPr>
        <p:spPr>
          <a:xfrm>
            <a:off x="565150" y="1204913"/>
            <a:ext cx="8267700" cy="75870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>
                <a:solidFill>
                  <a:schemeClr val="tx2">
                    <a:lumMod val="25000"/>
                    <a:lumOff val="75000"/>
                  </a:schemeClr>
                </a:solidFill>
              </a:rPr>
              <a:t>2.2 Analyses</a:t>
            </a:r>
          </a:p>
        </p:txBody>
      </p:sp>
      <p:sp>
        <p:nvSpPr>
          <p:cNvPr id="18" name="Espace réservé du contenu 2">
            <a:extLst>
              <a:ext uri="{FF2B5EF4-FFF2-40B4-BE49-F238E27FC236}">
                <a16:creationId xmlns:a16="http://schemas.microsoft.com/office/drawing/2014/main" id="{E5A2B48E-54D2-4FCF-B585-A4299F053929}"/>
              </a:ext>
            </a:extLst>
          </p:cNvPr>
          <p:cNvSpPr txBox="1">
            <a:spLocks/>
          </p:cNvSpPr>
          <p:nvPr/>
        </p:nvSpPr>
        <p:spPr>
          <a:xfrm>
            <a:off x="6973172" y="5371535"/>
            <a:ext cx="4653677" cy="7581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System Font Regular"/>
              <a:buChar char="–"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b="1" dirty="0" err="1">
                <a:solidFill>
                  <a:schemeClr val="accent6"/>
                </a:solidFill>
              </a:rPr>
              <a:t>Semantic</a:t>
            </a:r>
            <a:r>
              <a:rPr lang="fr-FR" b="1" dirty="0">
                <a:solidFill>
                  <a:schemeClr val="accent6"/>
                </a:solidFill>
              </a:rPr>
              <a:t> </a:t>
            </a:r>
            <a:r>
              <a:rPr lang="fr-FR" b="1" dirty="0" err="1">
                <a:solidFill>
                  <a:schemeClr val="accent6"/>
                </a:solidFill>
              </a:rPr>
              <a:t>processes</a:t>
            </a:r>
            <a:endParaRPr lang="fr-FR" b="1" dirty="0">
              <a:solidFill>
                <a:schemeClr val="accent6"/>
              </a:solidFill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A5EBFA0F-820C-455D-8088-E10AD36B35BD}"/>
              </a:ext>
            </a:extLst>
          </p:cNvPr>
          <p:cNvSpPr txBox="1">
            <a:spLocks/>
          </p:cNvSpPr>
          <p:nvPr/>
        </p:nvSpPr>
        <p:spPr>
          <a:xfrm>
            <a:off x="565149" y="5630099"/>
            <a:ext cx="5004018" cy="4744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System Font Regular"/>
              <a:buChar char="–"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de-DE" dirty="0" err="1"/>
              <a:t>searchlight</a:t>
            </a:r>
            <a:r>
              <a:rPr lang="de-DE" dirty="0"/>
              <a:t>? ROIs? 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63D02051-9C4A-45F2-9BAC-00511CF0DC98}"/>
              </a:ext>
            </a:extLst>
          </p:cNvPr>
          <p:cNvSpPr txBox="1">
            <a:spLocks/>
          </p:cNvSpPr>
          <p:nvPr/>
        </p:nvSpPr>
        <p:spPr>
          <a:xfrm>
            <a:off x="565149" y="5997888"/>
            <a:ext cx="5004018" cy="4076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System Font Regular"/>
              <a:buChar char="–"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de-DE" dirty="0"/>
              <a:t>Seed </a:t>
            </a:r>
            <a:r>
              <a:rPr lang="de-DE" dirty="0" err="1"/>
              <a:t>connectivity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striatum</a:t>
            </a:r>
            <a:r>
              <a:rPr lang="de-DE" dirty="0"/>
              <a:t>?</a:t>
            </a:r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12401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15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  <p:bldP spid="8" grpId="0"/>
      <p:bldP spid="18" grpId="0"/>
      <p:bldP spid="13" grpId="0" uiExpand="1" build="p"/>
      <p:bldP spid="14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94A1B70-B253-4A78-94CD-8AA023F1E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Preprocessing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026FE7E-E05C-4BB6-8B50-7E764FDDC6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150" y="2691638"/>
            <a:ext cx="5048572" cy="3188586"/>
          </a:xfrm>
        </p:spPr>
        <p:txBody>
          <a:bodyPr>
            <a:normAutofit/>
          </a:bodyPr>
          <a:lstStyle/>
          <a:p>
            <a:r>
              <a:rPr lang="fr-FR" dirty="0"/>
              <a:t>For </a:t>
            </a:r>
            <a:r>
              <a:rPr lang="fr-FR" dirty="0" err="1"/>
              <a:t>most</a:t>
            </a:r>
            <a:r>
              <a:rPr lang="fr-FR" dirty="0"/>
              <a:t> </a:t>
            </a:r>
            <a:r>
              <a:rPr lang="fr-FR" dirty="0" err="1"/>
              <a:t>analysis</a:t>
            </a:r>
            <a:r>
              <a:rPr lang="fr-FR" dirty="0"/>
              <a:t> </a:t>
            </a:r>
            <a:r>
              <a:rPr lang="fr-FR" dirty="0" err="1"/>
              <a:t>within</a:t>
            </a:r>
            <a:r>
              <a:rPr lang="fr-FR" dirty="0"/>
              <a:t> </a:t>
            </a:r>
            <a:r>
              <a:rPr lang="fr-FR" dirty="0" err="1"/>
              <a:t>subject</a:t>
            </a:r>
            <a:r>
              <a:rPr lang="fr-FR" dirty="0"/>
              <a:t>, no normalisation</a:t>
            </a:r>
          </a:p>
          <a:p>
            <a:r>
              <a:rPr lang="fr-FR" dirty="0" err="1"/>
              <a:t>Regressors</a:t>
            </a:r>
            <a:r>
              <a:rPr lang="fr-FR" dirty="0"/>
              <a:t> of no </a:t>
            </a:r>
            <a:r>
              <a:rPr lang="fr-FR" dirty="0" err="1"/>
              <a:t>interest</a:t>
            </a:r>
            <a:endParaRPr lang="fr-FR" dirty="0"/>
          </a:p>
          <a:p>
            <a:pPr lvl="1"/>
            <a:r>
              <a:rPr lang="fr-FR" dirty="0"/>
              <a:t>6 for </a:t>
            </a:r>
            <a:r>
              <a:rPr lang="fr-FR" dirty="0" err="1"/>
              <a:t>head</a:t>
            </a:r>
            <a:r>
              <a:rPr lang="fr-FR" dirty="0"/>
              <a:t> motion </a:t>
            </a:r>
            <a:r>
              <a:rPr lang="fr-FR" dirty="0" err="1"/>
              <a:t>related</a:t>
            </a:r>
            <a:r>
              <a:rPr lang="fr-FR" dirty="0"/>
              <a:t> </a:t>
            </a:r>
            <a:r>
              <a:rPr lang="fr-FR" dirty="0" err="1"/>
              <a:t>activity</a:t>
            </a:r>
            <a:endParaRPr lang="fr-FR" dirty="0"/>
          </a:p>
          <a:p>
            <a:r>
              <a:rPr lang="fr-FR" dirty="0" err="1"/>
              <a:t>Regressor</a:t>
            </a:r>
            <a:r>
              <a:rPr lang="fr-FR" dirty="0"/>
              <a:t> of </a:t>
            </a:r>
            <a:r>
              <a:rPr lang="fr-FR" dirty="0" err="1"/>
              <a:t>interest</a:t>
            </a:r>
            <a:endParaRPr lang="fr-FR" dirty="0"/>
          </a:p>
          <a:p>
            <a:pPr lvl="1"/>
            <a:r>
              <a:rPr lang="fr-FR" sz="2000" dirty="0" err="1">
                <a:highlight>
                  <a:srgbClr val="FFFF00"/>
                </a:highlight>
              </a:rPr>
              <a:t>Convolved</a:t>
            </a:r>
            <a:r>
              <a:rPr lang="fr-FR" sz="2000" dirty="0">
                <a:highlight>
                  <a:srgbClr val="FFFF00"/>
                </a:highlight>
              </a:rPr>
              <a:t> </a:t>
            </a:r>
            <a:r>
              <a:rPr lang="fr-FR" sz="2000" dirty="0" err="1">
                <a:highlight>
                  <a:srgbClr val="FFFF00"/>
                </a:highlight>
              </a:rPr>
              <a:t>with</a:t>
            </a:r>
            <a:r>
              <a:rPr lang="fr-FR" sz="2000" dirty="0">
                <a:highlight>
                  <a:srgbClr val="FFFF00"/>
                </a:highlight>
              </a:rPr>
              <a:t> </a:t>
            </a:r>
            <a:r>
              <a:rPr lang="fr-FR" sz="2000" dirty="0" err="1">
                <a:highlight>
                  <a:srgbClr val="FFFF00"/>
                </a:highlight>
              </a:rPr>
              <a:t>onset</a:t>
            </a:r>
            <a:r>
              <a:rPr lang="fr-FR" sz="2000" dirty="0">
                <a:highlight>
                  <a:srgbClr val="FFFF00"/>
                </a:highlight>
              </a:rPr>
              <a:t> and duration of </a:t>
            </a:r>
            <a:r>
              <a:rPr lang="fr-FR" sz="2000" dirty="0" err="1">
                <a:highlight>
                  <a:srgbClr val="FFFF00"/>
                </a:highlight>
              </a:rPr>
              <a:t>each</a:t>
            </a:r>
            <a:r>
              <a:rPr lang="fr-FR" sz="2000" dirty="0">
                <a:highlight>
                  <a:srgbClr val="FFFF00"/>
                </a:highlight>
              </a:rPr>
              <a:t> </a:t>
            </a:r>
            <a:r>
              <a:rPr lang="fr-FR" sz="2000" dirty="0" err="1">
                <a:highlight>
                  <a:srgbClr val="FFFF00"/>
                </a:highlight>
              </a:rPr>
              <a:t>presentation</a:t>
            </a:r>
            <a:r>
              <a:rPr lang="fr-FR" sz="2000" dirty="0">
                <a:highlight>
                  <a:srgbClr val="FFFF00"/>
                </a:highlight>
              </a:rPr>
              <a:t> (Wang 2020?)</a:t>
            </a:r>
          </a:p>
          <a:p>
            <a:pPr lvl="1"/>
            <a:endParaRPr lang="fr-FR" dirty="0"/>
          </a:p>
          <a:p>
            <a:pPr marL="0" indent="0">
              <a:buNone/>
            </a:pPr>
            <a:endParaRPr lang="fr-FR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5DD85E62-EBA4-4B9F-9EA7-A2BEEC24DABA}"/>
              </a:ext>
            </a:extLst>
          </p:cNvPr>
          <p:cNvSpPr txBox="1"/>
          <p:nvPr/>
        </p:nvSpPr>
        <p:spPr>
          <a:xfrm>
            <a:off x="6414783" y="1494089"/>
            <a:ext cx="4835323" cy="45550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AutoNum type="alphaUcPeriod"/>
            </a:pPr>
            <a:r>
              <a:rPr lang="fr-FR" sz="2800" b="1" dirty="0" err="1"/>
              <a:t>Precond</a:t>
            </a:r>
            <a:r>
              <a:rPr lang="fr-FR" sz="2800" b="1" dirty="0"/>
              <a:t> phase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000" dirty="0"/>
              <a:t>2 for </a:t>
            </a:r>
            <a:r>
              <a:rPr lang="fr-FR" sz="2000" dirty="0" err="1"/>
              <a:t>semantic</a:t>
            </a:r>
            <a:r>
              <a:rPr lang="fr-FR" sz="2000" dirty="0"/>
              <a:t> = </a:t>
            </a:r>
            <a:r>
              <a:rPr lang="fr-FR" sz="2000" dirty="0" err="1"/>
              <a:t>linked</a:t>
            </a:r>
            <a:r>
              <a:rPr lang="fr-FR" sz="2000" dirty="0"/>
              <a:t>/</a:t>
            </a:r>
            <a:r>
              <a:rPr lang="fr-FR" sz="2000" dirty="0" err="1"/>
              <a:t>unlinked</a:t>
            </a:r>
            <a:endParaRPr lang="fr-FR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000" dirty="0"/>
              <a:t>2 for state (A or B/ </a:t>
            </a:r>
            <a:r>
              <a:rPr lang="fr-FR" sz="2000" dirty="0" err="1"/>
              <a:t>scene</a:t>
            </a:r>
            <a:r>
              <a:rPr lang="fr-FR" sz="2000" dirty="0"/>
              <a:t> or </a:t>
            </a:r>
            <a:r>
              <a:rPr lang="fr-FR" sz="2000" dirty="0" err="1"/>
              <a:t>object</a:t>
            </a:r>
            <a:r>
              <a:rPr lang="fr-FR" sz="2000" dirty="0"/>
              <a:t>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000" dirty="0"/>
              <a:t>6 for </a:t>
            </a:r>
            <a:r>
              <a:rPr lang="fr-FR" sz="2000" dirty="0" err="1"/>
              <a:t>each</a:t>
            </a:r>
            <a:r>
              <a:rPr lang="fr-FR" sz="2000" dirty="0"/>
              <a:t> run</a:t>
            </a:r>
          </a:p>
          <a:p>
            <a:r>
              <a:rPr lang="fr-FR" sz="2800" b="1" dirty="0"/>
              <a:t>B. Cond phase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000" dirty="0"/>
              <a:t>2 for </a:t>
            </a:r>
            <a:r>
              <a:rPr lang="fr-FR" sz="2000" dirty="0" err="1"/>
              <a:t>semantic</a:t>
            </a:r>
            <a:r>
              <a:rPr lang="fr-FR" sz="2000" dirty="0"/>
              <a:t> = </a:t>
            </a:r>
            <a:r>
              <a:rPr lang="fr-FR" sz="2000" dirty="0" err="1"/>
              <a:t>linked</a:t>
            </a:r>
            <a:r>
              <a:rPr lang="fr-FR" sz="2000" dirty="0"/>
              <a:t>/</a:t>
            </a:r>
            <a:r>
              <a:rPr lang="fr-FR" sz="2000" dirty="0" err="1"/>
              <a:t>unlinked</a:t>
            </a:r>
            <a:endParaRPr lang="fr-FR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000" dirty="0"/>
              <a:t>2 for </a:t>
            </a:r>
            <a:r>
              <a:rPr lang="fr-FR" sz="2000" dirty="0" err="1"/>
              <a:t>rewarded</a:t>
            </a:r>
            <a:r>
              <a:rPr lang="fr-FR" sz="2000" dirty="0"/>
              <a:t> = </a:t>
            </a:r>
            <a:r>
              <a:rPr lang="fr-FR" sz="2000" dirty="0" err="1"/>
              <a:t>rewarded</a:t>
            </a:r>
            <a:r>
              <a:rPr lang="fr-FR" sz="2000" dirty="0"/>
              <a:t>/not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000" dirty="0"/>
              <a:t>2 for </a:t>
            </a:r>
            <a:r>
              <a:rPr lang="fr-FR" sz="2000" dirty="0" err="1"/>
              <a:t>reward</a:t>
            </a:r>
            <a:r>
              <a:rPr lang="fr-FR" sz="2000" dirty="0"/>
              <a:t> stimulus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000" dirty="0"/>
              <a:t>6 for </a:t>
            </a:r>
            <a:r>
              <a:rPr lang="fr-FR" sz="2000" dirty="0" err="1"/>
              <a:t>each</a:t>
            </a:r>
            <a:r>
              <a:rPr lang="fr-FR" sz="2000" dirty="0"/>
              <a:t> run</a:t>
            </a:r>
          </a:p>
          <a:p>
            <a:r>
              <a:rPr lang="fr-FR" sz="2800" b="1" dirty="0"/>
              <a:t>C. AC </a:t>
            </a:r>
            <a:r>
              <a:rPr lang="fr-FR" sz="2800" b="1" dirty="0" err="1"/>
              <a:t>Inference</a:t>
            </a:r>
            <a:r>
              <a:rPr lang="fr-FR" sz="2800" b="1" dirty="0"/>
              <a:t> phase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200" dirty="0"/>
              <a:t>2 for </a:t>
            </a:r>
            <a:r>
              <a:rPr lang="fr-FR" sz="2200" dirty="0" err="1"/>
              <a:t>semantic</a:t>
            </a:r>
            <a:r>
              <a:rPr lang="fr-FR" sz="2200" dirty="0"/>
              <a:t> = </a:t>
            </a:r>
            <a:r>
              <a:rPr lang="fr-FR" sz="2200" dirty="0" err="1"/>
              <a:t>linked</a:t>
            </a:r>
            <a:r>
              <a:rPr lang="fr-FR" sz="2200" dirty="0"/>
              <a:t>/</a:t>
            </a:r>
            <a:r>
              <a:rPr lang="fr-FR" sz="2200" dirty="0" err="1"/>
              <a:t>unlinked</a:t>
            </a:r>
            <a:endParaRPr lang="fr-FR" sz="22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200" dirty="0"/>
              <a:t>2 for </a:t>
            </a:r>
            <a:r>
              <a:rPr lang="fr-FR" sz="2200" dirty="0" err="1"/>
              <a:t>rewarded</a:t>
            </a:r>
            <a:r>
              <a:rPr lang="fr-FR" sz="2200" dirty="0"/>
              <a:t> = </a:t>
            </a:r>
            <a:r>
              <a:rPr lang="fr-FR" sz="2200" dirty="0" err="1"/>
              <a:t>rewarded</a:t>
            </a:r>
            <a:r>
              <a:rPr lang="fr-FR" sz="2200" dirty="0"/>
              <a:t>/not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200" dirty="0"/>
              <a:t>2 for </a:t>
            </a:r>
            <a:r>
              <a:rPr lang="fr-FR" sz="2200" dirty="0" err="1"/>
              <a:t>each</a:t>
            </a:r>
            <a:r>
              <a:rPr lang="fr-FR" sz="2200" dirty="0"/>
              <a:t> run</a:t>
            </a:r>
            <a:endParaRPr lang="fr-FR" sz="2000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7664817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E32E114-89E6-4255-886E-D243841342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425" y="328730"/>
            <a:ext cx="6703752" cy="1446550"/>
          </a:xfrm>
        </p:spPr>
        <p:txBody>
          <a:bodyPr>
            <a:normAutofit fontScale="90000"/>
          </a:bodyPr>
          <a:lstStyle/>
          <a:p>
            <a:r>
              <a:rPr lang="fr-FR" b="1" dirty="0"/>
              <a:t>1. </a:t>
            </a:r>
            <a:r>
              <a:rPr lang="fr-FR" b="1" dirty="0" err="1"/>
              <a:t>Earlier</a:t>
            </a:r>
            <a:r>
              <a:rPr lang="fr-FR" b="1" dirty="0"/>
              <a:t>/</a:t>
            </a:r>
            <a:r>
              <a:rPr lang="fr-FR" b="1" dirty="0" err="1"/>
              <a:t>stronger</a:t>
            </a:r>
            <a:r>
              <a:rPr lang="fr-FR" b="1" dirty="0"/>
              <a:t> </a:t>
            </a:r>
            <a:r>
              <a:rPr lang="fr-FR" b="1" dirty="0" err="1"/>
              <a:t>reactivation</a:t>
            </a:r>
            <a:br>
              <a:rPr lang="fr-FR" b="1" dirty="0"/>
            </a:br>
            <a:r>
              <a:rPr lang="fr-FR" sz="4000" b="1" dirty="0"/>
              <a:t>1.1 </a:t>
            </a:r>
            <a:r>
              <a:rPr lang="fr-FR" sz="4000" b="1" dirty="0" err="1"/>
              <a:t>Multivariate</a:t>
            </a:r>
            <a:r>
              <a:rPr lang="fr-FR" sz="4000" b="1" dirty="0"/>
              <a:t> classifier</a:t>
            </a:r>
            <a:endParaRPr lang="fr-FR" b="1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E77160D-3666-457F-A2F8-AC26C91566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1489" y="1921397"/>
            <a:ext cx="4701331" cy="4317357"/>
          </a:xfrm>
        </p:spPr>
        <p:txBody>
          <a:bodyPr>
            <a:normAutofit fontScale="92500" lnSpcReduction="20000"/>
          </a:bodyPr>
          <a:lstStyle/>
          <a:p>
            <a:r>
              <a:rPr lang="fr-FR" b="1" dirty="0" err="1"/>
              <a:t>Localizer</a:t>
            </a:r>
            <a:r>
              <a:rPr lang="fr-FR" b="1" dirty="0"/>
              <a:t> training</a:t>
            </a:r>
          </a:p>
          <a:p>
            <a:pPr lvl="1"/>
            <a:r>
              <a:rPr lang="fr-FR" dirty="0"/>
              <a:t>2 classifier (SVM) </a:t>
            </a:r>
            <a:r>
              <a:rPr lang="fr-FR" dirty="0" err="1"/>
              <a:t>trained</a:t>
            </a:r>
            <a:r>
              <a:rPr lang="fr-FR" dirty="0"/>
              <a:t> on </a:t>
            </a:r>
            <a:r>
              <a:rPr lang="fr-FR" dirty="0" err="1"/>
              <a:t>localizer</a:t>
            </a:r>
            <a:r>
              <a:rPr lang="fr-FR" dirty="0"/>
              <a:t> data to </a:t>
            </a:r>
            <a:r>
              <a:rPr lang="fr-FR" dirty="0" err="1"/>
              <a:t>recognize</a:t>
            </a:r>
            <a:r>
              <a:rPr lang="fr-FR" dirty="0"/>
              <a:t> </a:t>
            </a:r>
            <a:r>
              <a:rPr lang="fr-FR" dirty="0" err="1"/>
              <a:t>scenes</a:t>
            </a:r>
            <a:r>
              <a:rPr lang="fr-FR" dirty="0"/>
              <a:t> and </a:t>
            </a:r>
            <a:r>
              <a:rPr lang="fr-FR" dirty="0" err="1"/>
              <a:t>objects</a:t>
            </a:r>
            <a:endParaRPr lang="fr-FR" dirty="0"/>
          </a:p>
          <a:p>
            <a:pPr lvl="1"/>
            <a:r>
              <a:rPr lang="fr-FR" dirty="0">
                <a:highlight>
                  <a:srgbClr val="FFFF00"/>
                </a:highlight>
              </a:rPr>
              <a:t>On ventral temporal lobe ROI (</a:t>
            </a:r>
            <a:r>
              <a:rPr lang="fr-FR" dirty="0" err="1">
                <a:highlight>
                  <a:srgbClr val="FFFF00"/>
                </a:highlight>
              </a:rPr>
              <a:t>mask</a:t>
            </a:r>
            <a:r>
              <a:rPr lang="fr-FR" dirty="0">
                <a:highlight>
                  <a:srgbClr val="FFFF00"/>
                </a:highlight>
              </a:rPr>
              <a:t> </a:t>
            </a:r>
            <a:r>
              <a:rPr lang="fr-FR" dirty="0" err="1">
                <a:highlight>
                  <a:srgbClr val="FFFF00"/>
                </a:highlight>
              </a:rPr>
              <a:t>from</a:t>
            </a:r>
            <a:r>
              <a:rPr lang="fr-FR" dirty="0">
                <a:highlight>
                  <a:srgbClr val="FFFF00"/>
                </a:highlight>
              </a:rPr>
              <a:t> </a:t>
            </a:r>
            <a:r>
              <a:rPr lang="fr-FR" dirty="0" err="1">
                <a:highlight>
                  <a:srgbClr val="FFFF00"/>
                </a:highlight>
              </a:rPr>
              <a:t>previous</a:t>
            </a:r>
            <a:r>
              <a:rPr lang="fr-FR" dirty="0">
                <a:highlight>
                  <a:srgbClr val="FFFF00"/>
                </a:highlight>
              </a:rPr>
              <a:t> </a:t>
            </a:r>
            <a:r>
              <a:rPr lang="fr-FR" dirty="0" err="1">
                <a:highlight>
                  <a:srgbClr val="FFFF00"/>
                </a:highlight>
              </a:rPr>
              <a:t>studies</a:t>
            </a:r>
            <a:r>
              <a:rPr lang="fr-FR" dirty="0">
                <a:highlight>
                  <a:srgbClr val="FFFF00"/>
                </a:highlight>
              </a:rPr>
              <a:t>, </a:t>
            </a:r>
            <a:r>
              <a:rPr lang="fr-FR" dirty="0" err="1">
                <a:highlight>
                  <a:srgbClr val="FFFF00"/>
                </a:highlight>
              </a:rPr>
              <a:t>Zeithamova</a:t>
            </a:r>
            <a:r>
              <a:rPr lang="fr-FR" dirty="0">
                <a:highlight>
                  <a:srgbClr val="FFFF00"/>
                </a:highlight>
              </a:rPr>
              <a:t> 2012)</a:t>
            </a:r>
          </a:p>
          <a:p>
            <a:pPr lvl="1"/>
            <a:r>
              <a:rPr lang="fr-FR" dirty="0" err="1"/>
              <a:t>During</a:t>
            </a:r>
            <a:r>
              <a:rPr lang="fr-FR" dirty="0"/>
              <a:t> 3 phases</a:t>
            </a:r>
          </a:p>
          <a:p>
            <a:r>
              <a:rPr lang="fr-FR" b="1" dirty="0">
                <a:highlight>
                  <a:srgbClr val="FFFF00"/>
                </a:highlight>
              </a:rPr>
              <a:t>Possible issue </a:t>
            </a:r>
            <a:r>
              <a:rPr lang="fr-FR" dirty="0">
                <a:highlight>
                  <a:srgbClr val="FFFF00"/>
                </a:highlight>
              </a:rPr>
              <a:t>= </a:t>
            </a:r>
            <a:r>
              <a:rPr lang="fr-FR" dirty="0" err="1">
                <a:highlight>
                  <a:srgbClr val="FFFF00"/>
                </a:highlight>
              </a:rPr>
              <a:t>circularity</a:t>
            </a:r>
            <a:r>
              <a:rPr lang="fr-FR" dirty="0">
                <a:highlight>
                  <a:srgbClr val="FFFF00"/>
                </a:highlight>
              </a:rPr>
              <a:t> (</a:t>
            </a:r>
            <a:r>
              <a:rPr lang="fr-FR" dirty="0" err="1">
                <a:highlight>
                  <a:srgbClr val="FFFF00"/>
                </a:highlight>
              </a:rPr>
              <a:t>each</a:t>
            </a:r>
            <a:r>
              <a:rPr lang="fr-FR" dirty="0">
                <a:highlight>
                  <a:srgbClr val="FFFF00"/>
                </a:highlight>
              </a:rPr>
              <a:t> classifier </a:t>
            </a:r>
            <a:r>
              <a:rPr lang="fr-FR" dirty="0" err="1">
                <a:highlight>
                  <a:srgbClr val="FFFF00"/>
                </a:highlight>
              </a:rPr>
              <a:t>trained</a:t>
            </a:r>
            <a:r>
              <a:rPr lang="fr-FR" dirty="0">
                <a:highlight>
                  <a:srgbClr val="FFFF00"/>
                </a:highlight>
              </a:rPr>
              <a:t> on </a:t>
            </a:r>
            <a:r>
              <a:rPr lang="fr-FR" dirty="0" err="1">
                <a:highlight>
                  <a:srgbClr val="FFFF00"/>
                </a:highlight>
              </a:rPr>
              <a:t>scenes</a:t>
            </a:r>
            <a:r>
              <a:rPr lang="fr-FR" dirty="0">
                <a:highlight>
                  <a:srgbClr val="FFFF00"/>
                </a:highlight>
              </a:rPr>
              <a:t> vs </a:t>
            </a:r>
            <a:r>
              <a:rPr lang="fr-FR" dirty="0" err="1">
                <a:highlight>
                  <a:srgbClr val="FFFF00"/>
                </a:highlight>
              </a:rPr>
              <a:t>objects</a:t>
            </a:r>
            <a:r>
              <a:rPr lang="fr-FR" dirty="0">
                <a:highlight>
                  <a:srgbClr val="FFFF00"/>
                </a:highlight>
              </a:rPr>
              <a:t> =&gt; </a:t>
            </a:r>
            <a:r>
              <a:rPr lang="fr-FR" dirty="0" err="1">
                <a:highlight>
                  <a:srgbClr val="FFFF00"/>
                </a:highlight>
              </a:rPr>
              <a:t>so</a:t>
            </a:r>
            <a:r>
              <a:rPr lang="fr-FR" dirty="0">
                <a:highlight>
                  <a:srgbClr val="FFFF00"/>
                </a:highlight>
              </a:rPr>
              <a:t> </a:t>
            </a:r>
            <a:r>
              <a:rPr lang="fr-FR" dirty="0" err="1">
                <a:highlight>
                  <a:srgbClr val="FFFF00"/>
                </a:highlight>
              </a:rPr>
              <a:t>negative</a:t>
            </a:r>
            <a:r>
              <a:rPr lang="fr-FR" dirty="0">
                <a:highlight>
                  <a:srgbClr val="FFFF00"/>
                </a:highlight>
              </a:rPr>
              <a:t> </a:t>
            </a:r>
            <a:r>
              <a:rPr lang="fr-FR" dirty="0" err="1">
                <a:highlight>
                  <a:srgbClr val="FFFF00"/>
                </a:highlight>
              </a:rPr>
              <a:t>weights</a:t>
            </a:r>
            <a:r>
              <a:rPr lang="fr-FR" dirty="0">
                <a:highlight>
                  <a:srgbClr val="FFFF00"/>
                </a:highlight>
              </a:rPr>
              <a:t> of </a:t>
            </a:r>
            <a:r>
              <a:rPr lang="fr-FR" dirty="0" err="1">
                <a:highlight>
                  <a:srgbClr val="FFFF00"/>
                </a:highlight>
              </a:rPr>
              <a:t>scenes</a:t>
            </a:r>
            <a:r>
              <a:rPr lang="fr-FR" dirty="0">
                <a:highlight>
                  <a:srgbClr val="FFFF00"/>
                </a:highlight>
              </a:rPr>
              <a:t> classifier are the </a:t>
            </a:r>
            <a:r>
              <a:rPr lang="fr-FR" dirty="0" err="1">
                <a:highlight>
                  <a:srgbClr val="FFFF00"/>
                </a:highlight>
              </a:rPr>
              <a:t>same</a:t>
            </a:r>
            <a:r>
              <a:rPr lang="fr-FR" dirty="0">
                <a:highlight>
                  <a:srgbClr val="FFFF00"/>
                </a:highlight>
              </a:rPr>
              <a:t> as positive </a:t>
            </a:r>
            <a:r>
              <a:rPr lang="fr-FR" dirty="0" err="1">
                <a:highlight>
                  <a:srgbClr val="FFFF00"/>
                </a:highlight>
              </a:rPr>
              <a:t>ones</a:t>
            </a:r>
            <a:r>
              <a:rPr lang="fr-FR" dirty="0">
                <a:highlight>
                  <a:srgbClr val="FFFF00"/>
                </a:highlight>
              </a:rPr>
              <a:t> for the </a:t>
            </a:r>
            <a:r>
              <a:rPr lang="fr-FR" dirty="0" err="1">
                <a:highlight>
                  <a:srgbClr val="FFFF00"/>
                </a:highlight>
              </a:rPr>
              <a:t>object</a:t>
            </a:r>
            <a:r>
              <a:rPr lang="fr-FR" dirty="0">
                <a:highlight>
                  <a:srgbClr val="FFFF00"/>
                </a:highlight>
              </a:rPr>
              <a:t> classifier?</a:t>
            </a:r>
            <a:endParaRPr lang="fr-FR" dirty="0"/>
          </a:p>
          <a:p>
            <a:pPr lvl="1"/>
            <a:endParaRPr lang="fr-FR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7E2E0047-CA2F-4C05-85AC-030C893516DC}"/>
              </a:ext>
            </a:extLst>
          </p:cNvPr>
          <p:cNvSpPr txBox="1"/>
          <p:nvPr/>
        </p:nvSpPr>
        <p:spPr>
          <a:xfrm>
            <a:off x="6377650" y="1098305"/>
            <a:ext cx="5092861" cy="63094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AutoNum type="alphaUcPeriod"/>
            </a:pPr>
            <a:r>
              <a:rPr lang="fr-FR" sz="2800" b="1" dirty="0" err="1"/>
              <a:t>Precond</a:t>
            </a:r>
            <a:r>
              <a:rPr lang="fr-FR" sz="2800" b="1" dirty="0"/>
              <a:t> phase </a:t>
            </a:r>
          </a:p>
          <a:p>
            <a:pPr marL="342900" indent="-342900">
              <a:buFontTx/>
              <a:buChar char="-"/>
            </a:pPr>
            <a:r>
              <a:rPr lang="fr-FR" sz="2000" dirty="0"/>
              <a:t>Test </a:t>
            </a:r>
            <a:r>
              <a:rPr lang="fr-FR" sz="2000" b="1" dirty="0">
                <a:solidFill>
                  <a:schemeClr val="accent6">
                    <a:lumMod val="75000"/>
                  </a:schemeClr>
                </a:solidFill>
              </a:rPr>
              <a:t>Object (B) </a:t>
            </a:r>
            <a:r>
              <a:rPr lang="fr-FR" sz="2000" dirty="0"/>
              <a:t>classifier on </a:t>
            </a:r>
            <a:r>
              <a:rPr lang="fr-FR" sz="2000" b="1" dirty="0" err="1">
                <a:solidFill>
                  <a:schemeClr val="accent1">
                    <a:lumMod val="75000"/>
                  </a:schemeClr>
                </a:solidFill>
              </a:rPr>
              <a:t>Scene</a:t>
            </a:r>
            <a:r>
              <a:rPr lang="fr-FR" sz="2000" b="1" dirty="0">
                <a:solidFill>
                  <a:schemeClr val="accent1">
                    <a:lumMod val="75000"/>
                  </a:schemeClr>
                </a:solidFill>
              </a:rPr>
              <a:t> (A)</a:t>
            </a:r>
            <a:r>
              <a:rPr lang="fr-FR" sz="2000" b="1" dirty="0"/>
              <a:t> </a:t>
            </a:r>
            <a:r>
              <a:rPr lang="fr-FR" sz="2000" dirty="0" err="1"/>
              <a:t>activity</a:t>
            </a:r>
            <a:r>
              <a:rPr lang="fr-FR" sz="2000" dirty="0"/>
              <a:t> and </a:t>
            </a:r>
            <a:r>
              <a:rPr lang="fr-FR" sz="2000" dirty="0" err="1"/>
              <a:t>see</a:t>
            </a:r>
            <a:r>
              <a:rPr lang="fr-FR" sz="2000" dirty="0"/>
              <a:t> if </a:t>
            </a:r>
            <a:r>
              <a:rPr lang="fr-FR" sz="2000" b="1" dirty="0">
                <a:solidFill>
                  <a:schemeClr val="accent6">
                    <a:lumMod val="75000"/>
                  </a:schemeClr>
                </a:solidFill>
              </a:rPr>
              <a:t>B</a:t>
            </a:r>
            <a:r>
              <a:rPr lang="fr-FR" sz="2000" dirty="0"/>
              <a:t> output </a:t>
            </a:r>
            <a:r>
              <a:rPr lang="fr-FR" sz="2000" dirty="0" err="1"/>
              <a:t>increases</a:t>
            </a:r>
            <a:r>
              <a:rPr lang="fr-FR" sz="2000" dirty="0"/>
              <a:t>, and if </a:t>
            </a:r>
            <a:r>
              <a:rPr lang="fr-FR" sz="2000" dirty="0" err="1"/>
              <a:t>it</a:t>
            </a:r>
            <a:r>
              <a:rPr lang="fr-FR" sz="2000" dirty="0"/>
              <a:t> </a:t>
            </a:r>
            <a:r>
              <a:rPr lang="fr-FR" sz="2000" dirty="0" err="1"/>
              <a:t>increases</a:t>
            </a:r>
            <a:r>
              <a:rPr lang="fr-FR" sz="2000" dirty="0"/>
              <a:t> </a:t>
            </a:r>
            <a:r>
              <a:rPr lang="fr-FR" sz="2000" dirty="0" err="1"/>
              <a:t>differentially</a:t>
            </a:r>
            <a:r>
              <a:rPr lang="fr-FR" sz="2000" dirty="0"/>
              <a:t> </a:t>
            </a:r>
            <a:r>
              <a:rPr lang="fr-FR" sz="2000" dirty="0" err="1"/>
              <a:t>depending</a:t>
            </a:r>
            <a:r>
              <a:rPr lang="fr-FR" sz="2000" dirty="0"/>
              <a:t> on </a:t>
            </a:r>
            <a:r>
              <a:rPr lang="fr-FR" sz="2000" dirty="0" err="1"/>
              <a:t>semantic</a:t>
            </a:r>
            <a:r>
              <a:rPr lang="fr-FR" sz="2000" dirty="0"/>
              <a:t> </a:t>
            </a:r>
            <a:r>
              <a:rPr lang="fr-FR" sz="2000" dirty="0" err="1"/>
              <a:t>status</a:t>
            </a:r>
            <a:r>
              <a:rPr lang="fr-FR" sz="2000" dirty="0"/>
              <a:t> (ANOVA 6*2 and t tests)</a:t>
            </a:r>
          </a:p>
          <a:p>
            <a:r>
              <a:rPr lang="fr-FR" sz="2800" b="1" dirty="0"/>
              <a:t>B. Cond phase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Test </a:t>
            </a:r>
            <a:r>
              <a:rPr lang="fr-FR" sz="2000" b="1" dirty="0" err="1">
                <a:solidFill>
                  <a:schemeClr val="accent1">
                    <a:lumMod val="75000"/>
                  </a:schemeClr>
                </a:solidFill>
              </a:rPr>
              <a:t>Scene</a:t>
            </a:r>
            <a:r>
              <a:rPr lang="fr-FR" sz="2000" b="1" dirty="0">
                <a:solidFill>
                  <a:schemeClr val="accent1">
                    <a:lumMod val="75000"/>
                  </a:schemeClr>
                </a:solidFill>
              </a:rPr>
              <a:t> (A) </a:t>
            </a:r>
            <a:r>
              <a:rPr lang="fr-FR" sz="2000" dirty="0"/>
              <a:t>classifier on</a:t>
            </a:r>
            <a:r>
              <a:rPr lang="fr-FR" sz="2000" b="1" dirty="0"/>
              <a:t> </a:t>
            </a:r>
            <a:r>
              <a:rPr lang="fr-FR" sz="2000" b="1" dirty="0">
                <a:solidFill>
                  <a:schemeClr val="accent6">
                    <a:lumMod val="75000"/>
                  </a:schemeClr>
                </a:solidFill>
              </a:rPr>
              <a:t>Object (B)</a:t>
            </a:r>
            <a:r>
              <a:rPr lang="fr-FR" sz="2000" b="1" dirty="0"/>
              <a:t> </a:t>
            </a:r>
            <a:r>
              <a:rPr lang="fr-FR" sz="2000" dirty="0" err="1"/>
              <a:t>activity</a:t>
            </a:r>
            <a:r>
              <a:rPr lang="fr-FR" sz="2000" dirty="0"/>
              <a:t> and </a:t>
            </a:r>
            <a:r>
              <a:rPr lang="fr-FR" sz="2000" dirty="0" err="1"/>
              <a:t>see</a:t>
            </a:r>
            <a:r>
              <a:rPr lang="fr-FR" sz="2000" dirty="0"/>
              <a:t> if </a:t>
            </a:r>
            <a:r>
              <a:rPr lang="fr-FR" sz="2000" b="1" dirty="0">
                <a:solidFill>
                  <a:schemeClr val="accent1">
                    <a:lumMod val="75000"/>
                  </a:schemeClr>
                </a:solidFill>
              </a:rPr>
              <a:t>A</a:t>
            </a:r>
            <a:r>
              <a:rPr lang="fr-FR" sz="2000" dirty="0"/>
              <a:t> output </a:t>
            </a:r>
            <a:r>
              <a:rPr lang="fr-FR" sz="2000" dirty="0" err="1"/>
              <a:t>increases</a:t>
            </a:r>
            <a:r>
              <a:rPr lang="fr-FR" sz="2000" dirty="0"/>
              <a:t>, and if </a:t>
            </a:r>
            <a:r>
              <a:rPr lang="fr-FR" sz="2000" dirty="0" err="1"/>
              <a:t>it</a:t>
            </a:r>
            <a:r>
              <a:rPr lang="fr-FR" sz="2000" dirty="0"/>
              <a:t> </a:t>
            </a:r>
            <a:r>
              <a:rPr lang="fr-FR" sz="2000" dirty="0" err="1"/>
              <a:t>increases</a:t>
            </a:r>
            <a:r>
              <a:rPr lang="fr-FR" sz="2000" dirty="0"/>
              <a:t> </a:t>
            </a:r>
            <a:r>
              <a:rPr lang="fr-FR" sz="2000" dirty="0" err="1"/>
              <a:t>differentially</a:t>
            </a:r>
            <a:r>
              <a:rPr lang="fr-FR" sz="2000" dirty="0"/>
              <a:t> </a:t>
            </a:r>
            <a:r>
              <a:rPr lang="fr-FR" sz="2000" dirty="0" err="1"/>
              <a:t>depending</a:t>
            </a:r>
            <a:r>
              <a:rPr lang="fr-FR" sz="2000" dirty="0"/>
              <a:t>  on </a:t>
            </a:r>
            <a:r>
              <a:rPr lang="fr-FR" sz="2000" b="1" dirty="0" err="1"/>
              <a:t>reward</a:t>
            </a:r>
            <a:r>
              <a:rPr lang="fr-FR" sz="2000" dirty="0"/>
              <a:t> and </a:t>
            </a:r>
            <a:r>
              <a:rPr lang="fr-FR" sz="2000" b="1" dirty="0" err="1"/>
              <a:t>semantic</a:t>
            </a:r>
            <a:r>
              <a:rPr lang="fr-FR" sz="2000" dirty="0"/>
              <a:t> </a:t>
            </a:r>
            <a:r>
              <a:rPr lang="fr-FR" sz="2000" dirty="0">
                <a:highlight>
                  <a:srgbClr val="FFFF00"/>
                </a:highlight>
              </a:rPr>
              <a:t>(ANOVA 6*2*2 and 6*4 and t tests)</a:t>
            </a:r>
          </a:p>
          <a:p>
            <a:r>
              <a:rPr lang="fr-FR" sz="2800" b="1" dirty="0"/>
              <a:t>C. AC </a:t>
            </a:r>
            <a:r>
              <a:rPr lang="fr-FR" sz="2800" b="1" dirty="0" err="1"/>
              <a:t>Inference</a:t>
            </a:r>
            <a:r>
              <a:rPr lang="fr-FR" sz="2800" b="1" dirty="0"/>
              <a:t> phase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Test if </a:t>
            </a:r>
            <a:r>
              <a:rPr lang="fr-FR" sz="2000" dirty="0" err="1"/>
              <a:t>higher</a:t>
            </a:r>
            <a:r>
              <a:rPr lang="fr-FR" sz="2000" dirty="0"/>
              <a:t> </a:t>
            </a:r>
            <a:r>
              <a:rPr lang="fr-FR" sz="2000" b="1" dirty="0">
                <a:solidFill>
                  <a:schemeClr val="accent6">
                    <a:lumMod val="75000"/>
                  </a:schemeClr>
                </a:solidFill>
              </a:rPr>
              <a:t>B</a:t>
            </a:r>
            <a:r>
              <a:rPr lang="fr-FR" sz="2000" b="1" dirty="0"/>
              <a:t> (</a:t>
            </a:r>
            <a:r>
              <a:rPr lang="fr-FR" sz="2000" b="1" dirty="0" err="1"/>
              <a:t>object</a:t>
            </a:r>
            <a:r>
              <a:rPr lang="fr-FR" sz="2000" b="1" dirty="0"/>
              <a:t>) </a:t>
            </a:r>
            <a:r>
              <a:rPr lang="fr-FR" sz="2000" dirty="0"/>
              <a:t>output for </a:t>
            </a:r>
            <a:r>
              <a:rPr lang="fr-FR" sz="2000" dirty="0" err="1"/>
              <a:t>semantic</a:t>
            </a:r>
            <a:r>
              <a:rPr lang="fr-FR" sz="2000" dirty="0"/>
              <a:t> </a:t>
            </a:r>
            <a:r>
              <a:rPr lang="fr-FR" sz="2000" dirty="0" err="1"/>
              <a:t>link</a:t>
            </a:r>
            <a:r>
              <a:rPr lang="fr-FR" sz="2000" dirty="0"/>
              <a:t> and/or </a:t>
            </a:r>
            <a:r>
              <a:rPr lang="fr-FR" sz="2000" dirty="0" err="1"/>
              <a:t>reward</a:t>
            </a:r>
            <a:r>
              <a:rPr lang="fr-FR" sz="2000" dirty="0"/>
              <a:t> (ANOVA 2*2 and t tests)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>
                <a:highlight>
                  <a:srgbClr val="00FFFF"/>
                </a:highlight>
              </a:rPr>
              <a:t>Test if </a:t>
            </a:r>
            <a:r>
              <a:rPr lang="fr-FR" sz="2000" b="1" dirty="0">
                <a:solidFill>
                  <a:schemeClr val="accent6">
                    <a:lumMod val="75000"/>
                  </a:schemeClr>
                </a:solidFill>
                <a:highlight>
                  <a:srgbClr val="00FFFF"/>
                </a:highlight>
              </a:rPr>
              <a:t>B</a:t>
            </a:r>
            <a:r>
              <a:rPr lang="fr-FR" sz="2000" b="1" dirty="0">
                <a:highlight>
                  <a:srgbClr val="00FFFF"/>
                </a:highlight>
              </a:rPr>
              <a:t> (</a:t>
            </a:r>
            <a:r>
              <a:rPr lang="fr-FR" sz="2000" b="1" dirty="0" err="1">
                <a:highlight>
                  <a:srgbClr val="00FFFF"/>
                </a:highlight>
              </a:rPr>
              <a:t>object</a:t>
            </a:r>
            <a:r>
              <a:rPr lang="fr-FR" sz="2000" b="1" dirty="0">
                <a:highlight>
                  <a:srgbClr val="00FFFF"/>
                </a:highlight>
              </a:rPr>
              <a:t>) </a:t>
            </a:r>
            <a:r>
              <a:rPr lang="fr-FR" sz="2000" dirty="0">
                <a:highlight>
                  <a:srgbClr val="00FFFF"/>
                </a:highlight>
              </a:rPr>
              <a:t>output </a:t>
            </a:r>
            <a:r>
              <a:rPr lang="fr-FR" sz="2000" dirty="0" err="1">
                <a:highlight>
                  <a:srgbClr val="00FFFF"/>
                </a:highlight>
              </a:rPr>
              <a:t>decrease</a:t>
            </a:r>
            <a:r>
              <a:rPr lang="fr-FR" sz="2000" dirty="0">
                <a:highlight>
                  <a:srgbClr val="00FFFF"/>
                </a:highlight>
              </a:rPr>
              <a:t> </a:t>
            </a:r>
            <a:r>
              <a:rPr lang="fr-FR" sz="2000" dirty="0" err="1">
                <a:highlight>
                  <a:srgbClr val="00FFFF"/>
                </a:highlight>
              </a:rPr>
              <a:t>with</a:t>
            </a:r>
            <a:r>
              <a:rPr lang="fr-FR" sz="2000" dirty="0">
                <a:highlight>
                  <a:srgbClr val="00FFFF"/>
                </a:highlight>
              </a:rPr>
              <a:t> run (</a:t>
            </a:r>
            <a:r>
              <a:rPr lang="fr-FR" sz="2000" dirty="0" err="1">
                <a:highlight>
                  <a:srgbClr val="00FFFF"/>
                </a:highlight>
              </a:rPr>
              <a:t>because</a:t>
            </a:r>
            <a:r>
              <a:rPr lang="fr-FR" sz="2000" dirty="0">
                <a:highlight>
                  <a:srgbClr val="00FFFF"/>
                </a:highlight>
              </a:rPr>
              <a:t> direct association </a:t>
            </a:r>
            <a:r>
              <a:rPr lang="fr-FR" sz="2000" dirty="0" err="1">
                <a:highlight>
                  <a:srgbClr val="00FFFF"/>
                </a:highlight>
              </a:rPr>
              <a:t>created</a:t>
            </a:r>
            <a:r>
              <a:rPr lang="fr-FR" sz="2000" dirty="0">
                <a:highlight>
                  <a:srgbClr val="00FFFF"/>
                </a:highlight>
              </a:rPr>
              <a:t>)</a:t>
            </a:r>
          </a:p>
          <a:p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5269936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E32E114-89E6-4255-886E-D243841342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425" y="328730"/>
            <a:ext cx="6703752" cy="1446550"/>
          </a:xfrm>
        </p:spPr>
        <p:txBody>
          <a:bodyPr>
            <a:normAutofit fontScale="90000"/>
          </a:bodyPr>
          <a:lstStyle/>
          <a:p>
            <a:r>
              <a:rPr lang="fr-FR" b="1" dirty="0"/>
              <a:t>1. </a:t>
            </a:r>
            <a:r>
              <a:rPr lang="fr-FR" b="1" dirty="0" err="1"/>
              <a:t>Earlier</a:t>
            </a:r>
            <a:r>
              <a:rPr lang="fr-FR" b="1" dirty="0"/>
              <a:t>/</a:t>
            </a:r>
            <a:r>
              <a:rPr lang="fr-FR" b="1" dirty="0" err="1"/>
              <a:t>stronger</a:t>
            </a:r>
            <a:r>
              <a:rPr lang="fr-FR" b="1" dirty="0"/>
              <a:t> </a:t>
            </a:r>
            <a:r>
              <a:rPr lang="fr-FR" b="1" dirty="0" err="1"/>
              <a:t>reactivation</a:t>
            </a:r>
            <a:br>
              <a:rPr lang="fr-FR" b="1" dirty="0"/>
            </a:br>
            <a:r>
              <a:rPr lang="fr-FR" sz="4000" b="1" dirty="0"/>
              <a:t>1.2 </a:t>
            </a:r>
            <a:r>
              <a:rPr lang="fr-FR" sz="4000" b="1" dirty="0" err="1"/>
              <a:t>Multivariate</a:t>
            </a:r>
            <a:r>
              <a:rPr lang="fr-FR" sz="4000" b="1" dirty="0"/>
              <a:t> RSA</a:t>
            </a:r>
            <a:endParaRPr lang="fr-FR" b="1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E77160D-3666-457F-A2F8-AC26C91566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1489" y="1921397"/>
            <a:ext cx="4701331" cy="4317357"/>
          </a:xfrm>
        </p:spPr>
        <p:txBody>
          <a:bodyPr>
            <a:normAutofit/>
          </a:bodyPr>
          <a:lstStyle/>
          <a:p>
            <a:r>
              <a:rPr lang="fr-FR" b="1" dirty="0" err="1"/>
              <a:t>Preparation</a:t>
            </a:r>
            <a:endParaRPr lang="fr-FR" b="1" dirty="0"/>
          </a:p>
          <a:p>
            <a:pPr lvl="1"/>
            <a:r>
              <a:rPr lang="fr-FR" sz="1800" dirty="0" err="1"/>
              <a:t>Average</a:t>
            </a:r>
            <a:r>
              <a:rPr lang="fr-FR" sz="1800" dirty="0"/>
              <a:t> </a:t>
            </a:r>
            <a:r>
              <a:rPr lang="fr-FR" sz="1800" dirty="0" err="1"/>
              <a:t>evoked</a:t>
            </a:r>
            <a:r>
              <a:rPr lang="fr-FR" sz="1800" dirty="0"/>
              <a:t> </a:t>
            </a:r>
            <a:r>
              <a:rPr lang="fr-FR" sz="1800" dirty="0" err="1"/>
              <a:t>activity</a:t>
            </a:r>
            <a:r>
              <a:rPr lang="fr-FR" sz="1800" dirty="0"/>
              <a:t> to </a:t>
            </a:r>
            <a:r>
              <a:rPr lang="fr-FR" sz="1800" b="1" dirty="0" err="1">
                <a:solidFill>
                  <a:schemeClr val="accent1">
                    <a:lumMod val="75000"/>
                  </a:schemeClr>
                </a:solidFill>
              </a:rPr>
              <a:t>Scenes</a:t>
            </a:r>
            <a:r>
              <a:rPr lang="fr-FR" sz="1800" dirty="0"/>
              <a:t> and </a:t>
            </a:r>
            <a:r>
              <a:rPr lang="fr-FR" sz="1800" b="1" dirty="0" err="1">
                <a:solidFill>
                  <a:schemeClr val="accent6">
                    <a:lumMod val="75000"/>
                  </a:schemeClr>
                </a:solidFill>
              </a:rPr>
              <a:t>Objects</a:t>
            </a:r>
            <a:r>
              <a:rPr lang="fr-FR" sz="1800" dirty="0"/>
              <a:t> </a:t>
            </a:r>
            <a:r>
              <a:rPr lang="fr-FR" sz="1800" dirty="0" err="1"/>
              <a:t>from</a:t>
            </a:r>
            <a:r>
              <a:rPr lang="fr-FR" sz="1800" dirty="0"/>
              <a:t> </a:t>
            </a:r>
            <a:r>
              <a:rPr lang="fr-FR" sz="1800" dirty="0" err="1"/>
              <a:t>localizer</a:t>
            </a:r>
            <a:r>
              <a:rPr lang="fr-FR" sz="1800" dirty="0"/>
              <a:t> </a:t>
            </a:r>
            <a:r>
              <a:rPr lang="fr-FR" sz="1800" dirty="0" err="1"/>
              <a:t>separately</a:t>
            </a:r>
            <a:endParaRPr lang="fr-FR" sz="1800" dirty="0"/>
          </a:p>
          <a:p>
            <a:pPr lvl="1"/>
            <a:r>
              <a:rPr lang="fr-FR" sz="1800" dirty="0">
                <a:highlight>
                  <a:srgbClr val="FFFF00"/>
                </a:highlight>
              </a:rPr>
              <a:t>On ventral temporal lobe ROI (</a:t>
            </a:r>
            <a:r>
              <a:rPr lang="fr-FR" sz="1800" dirty="0" err="1">
                <a:highlight>
                  <a:srgbClr val="FFFF00"/>
                </a:highlight>
              </a:rPr>
              <a:t>mask</a:t>
            </a:r>
            <a:r>
              <a:rPr lang="fr-FR" sz="1800" dirty="0">
                <a:highlight>
                  <a:srgbClr val="FFFF00"/>
                </a:highlight>
              </a:rPr>
              <a:t> </a:t>
            </a:r>
            <a:r>
              <a:rPr lang="fr-FR" sz="1800" dirty="0" err="1">
                <a:highlight>
                  <a:srgbClr val="FFFF00"/>
                </a:highlight>
              </a:rPr>
              <a:t>from</a:t>
            </a:r>
            <a:r>
              <a:rPr lang="fr-FR" sz="1800" dirty="0">
                <a:highlight>
                  <a:srgbClr val="FFFF00"/>
                </a:highlight>
              </a:rPr>
              <a:t> </a:t>
            </a:r>
            <a:r>
              <a:rPr lang="fr-FR" sz="1800" dirty="0" err="1">
                <a:highlight>
                  <a:srgbClr val="FFFF00"/>
                </a:highlight>
              </a:rPr>
              <a:t>previous</a:t>
            </a:r>
            <a:r>
              <a:rPr lang="fr-FR" sz="1800" dirty="0">
                <a:highlight>
                  <a:srgbClr val="FFFF00"/>
                </a:highlight>
              </a:rPr>
              <a:t> </a:t>
            </a:r>
            <a:r>
              <a:rPr lang="fr-FR" sz="1800" dirty="0" err="1">
                <a:highlight>
                  <a:srgbClr val="FFFF00"/>
                </a:highlight>
              </a:rPr>
              <a:t>studies</a:t>
            </a:r>
            <a:r>
              <a:rPr lang="fr-FR" sz="1800" dirty="0">
                <a:highlight>
                  <a:srgbClr val="FFFF00"/>
                </a:highlight>
              </a:rPr>
              <a:t>, </a:t>
            </a:r>
            <a:r>
              <a:rPr lang="fr-FR" sz="1800" dirty="0" err="1">
                <a:highlight>
                  <a:srgbClr val="FFFF00"/>
                </a:highlight>
              </a:rPr>
              <a:t>Zeithamova</a:t>
            </a:r>
            <a:r>
              <a:rPr lang="fr-FR" sz="1800" dirty="0">
                <a:highlight>
                  <a:srgbClr val="FFFF00"/>
                </a:highlight>
              </a:rPr>
              <a:t> 2012) – and </a:t>
            </a:r>
            <a:r>
              <a:rPr lang="fr-FR" sz="1800" dirty="0" err="1">
                <a:highlight>
                  <a:srgbClr val="FFFF00"/>
                </a:highlight>
              </a:rPr>
              <a:t>potentially</a:t>
            </a:r>
            <a:r>
              <a:rPr lang="fr-FR" sz="1800" dirty="0">
                <a:highlight>
                  <a:srgbClr val="FFFF00"/>
                </a:highlight>
              </a:rPr>
              <a:t> over </a:t>
            </a:r>
            <a:r>
              <a:rPr lang="fr-FR" sz="1800" dirty="0" err="1">
                <a:highlight>
                  <a:srgbClr val="FFFF00"/>
                </a:highlight>
              </a:rPr>
              <a:t>ROIs</a:t>
            </a:r>
            <a:endParaRPr lang="fr-FR" sz="1800" dirty="0">
              <a:highlight>
                <a:srgbClr val="FFFF00"/>
              </a:highlight>
            </a:endParaRPr>
          </a:p>
          <a:p>
            <a:pPr lvl="1"/>
            <a:r>
              <a:rPr lang="fr-FR" sz="1800" dirty="0" err="1"/>
              <a:t>Correlate</a:t>
            </a:r>
            <a:r>
              <a:rPr lang="fr-FR" sz="1800" dirty="0"/>
              <a:t> </a:t>
            </a:r>
            <a:r>
              <a:rPr lang="fr-FR" sz="1800" dirty="0" err="1"/>
              <a:t>with</a:t>
            </a:r>
            <a:r>
              <a:rPr lang="fr-FR" sz="1800" dirty="0"/>
              <a:t> </a:t>
            </a:r>
            <a:r>
              <a:rPr lang="fr-FR" sz="1800" dirty="0" err="1"/>
              <a:t>average</a:t>
            </a:r>
            <a:r>
              <a:rPr lang="fr-FR" sz="1800" dirty="0"/>
              <a:t> </a:t>
            </a:r>
            <a:r>
              <a:rPr lang="fr-FR" sz="1800" dirty="0" err="1"/>
              <a:t>evoked</a:t>
            </a:r>
            <a:r>
              <a:rPr lang="fr-FR" sz="1800" dirty="0"/>
              <a:t> </a:t>
            </a:r>
            <a:r>
              <a:rPr lang="fr-FR" sz="1800" dirty="0" err="1"/>
              <a:t>activity</a:t>
            </a:r>
            <a:r>
              <a:rPr lang="fr-FR" sz="1800" dirty="0"/>
              <a:t> in the </a:t>
            </a:r>
            <a:r>
              <a:rPr lang="fr-FR" sz="1800" dirty="0" err="1"/>
              <a:t>next</a:t>
            </a:r>
            <a:r>
              <a:rPr lang="fr-FR" sz="1800" dirty="0"/>
              <a:t> phase/runs/conditions</a:t>
            </a:r>
          </a:p>
          <a:p>
            <a:pPr lvl="2"/>
            <a:r>
              <a:rPr lang="fr-FR" sz="1600" dirty="0"/>
              <a:t>Pearson? (Wang, </a:t>
            </a:r>
            <a:r>
              <a:rPr lang="fr-FR" sz="1600" dirty="0" err="1"/>
              <a:t>Schilchting</a:t>
            </a:r>
            <a:r>
              <a:rPr lang="fr-FR" sz="1600" dirty="0"/>
              <a:t>)</a:t>
            </a:r>
          </a:p>
          <a:p>
            <a:pPr lvl="1"/>
            <a:r>
              <a:rPr lang="fr-FR" sz="1800" dirty="0">
                <a:highlight>
                  <a:srgbClr val="00FFFF"/>
                </a:highlight>
              </a:rPr>
              <a:t>Control = </a:t>
            </a:r>
            <a:r>
              <a:rPr lang="fr-FR" sz="1800" dirty="0" err="1">
                <a:highlight>
                  <a:srgbClr val="00FFFF"/>
                </a:highlight>
              </a:rPr>
              <a:t>correlation</a:t>
            </a:r>
            <a:r>
              <a:rPr lang="fr-FR" sz="1800" dirty="0">
                <a:highlight>
                  <a:srgbClr val="00FFFF"/>
                </a:highlight>
              </a:rPr>
              <a:t> </a:t>
            </a:r>
            <a:r>
              <a:rPr lang="fr-FR" sz="1800" dirty="0" err="1">
                <a:highlight>
                  <a:srgbClr val="00FFFF"/>
                </a:highlight>
              </a:rPr>
              <a:t>between</a:t>
            </a:r>
            <a:r>
              <a:rPr lang="fr-FR" sz="1800" dirty="0">
                <a:highlight>
                  <a:srgbClr val="00FFFF"/>
                </a:highlight>
              </a:rPr>
              <a:t> </a:t>
            </a:r>
            <a:r>
              <a:rPr lang="fr-FR" sz="1800" dirty="0" err="1">
                <a:highlight>
                  <a:srgbClr val="00FFFF"/>
                </a:highlight>
              </a:rPr>
              <a:t>same</a:t>
            </a:r>
            <a:r>
              <a:rPr lang="fr-FR" sz="1800" dirty="0">
                <a:highlight>
                  <a:srgbClr val="00FFFF"/>
                </a:highlight>
              </a:rPr>
              <a:t> </a:t>
            </a:r>
            <a:r>
              <a:rPr lang="fr-FR" sz="1800" dirty="0" err="1">
                <a:highlight>
                  <a:srgbClr val="00FFFF"/>
                </a:highlight>
              </a:rPr>
              <a:t>category</a:t>
            </a:r>
            <a:r>
              <a:rPr lang="fr-FR" sz="1800" dirty="0">
                <a:highlight>
                  <a:srgbClr val="00FFFF"/>
                </a:highlight>
              </a:rPr>
              <a:t> </a:t>
            </a:r>
            <a:r>
              <a:rPr lang="fr-FR" sz="1800" dirty="0" err="1">
                <a:highlight>
                  <a:srgbClr val="00FFFF"/>
                </a:highlight>
              </a:rPr>
              <a:t>evoked</a:t>
            </a:r>
            <a:r>
              <a:rPr lang="fr-FR" sz="1800" dirty="0">
                <a:highlight>
                  <a:srgbClr val="00FFFF"/>
                </a:highlight>
              </a:rPr>
              <a:t> pattern (</a:t>
            </a:r>
            <a:r>
              <a:rPr lang="fr-FR" sz="1800" dirty="0" err="1">
                <a:highlight>
                  <a:srgbClr val="00FFFF"/>
                </a:highlight>
              </a:rPr>
              <a:t>eg</a:t>
            </a:r>
            <a:r>
              <a:rPr lang="fr-FR" sz="1800" dirty="0">
                <a:highlight>
                  <a:srgbClr val="00FFFF"/>
                </a:highlight>
              </a:rPr>
              <a:t> </a:t>
            </a:r>
            <a:r>
              <a:rPr lang="fr-FR" sz="1800" dirty="0" err="1">
                <a:highlight>
                  <a:srgbClr val="00FFFF"/>
                </a:highlight>
              </a:rPr>
              <a:t>localizer</a:t>
            </a:r>
            <a:r>
              <a:rPr lang="fr-FR" sz="1800" dirty="0">
                <a:highlight>
                  <a:srgbClr val="00FFFF"/>
                </a:highlight>
              </a:rPr>
              <a:t> </a:t>
            </a:r>
            <a:r>
              <a:rPr lang="fr-FR" sz="1800" dirty="0" err="1">
                <a:highlight>
                  <a:srgbClr val="00FFFF"/>
                </a:highlight>
              </a:rPr>
              <a:t>scene</a:t>
            </a:r>
            <a:r>
              <a:rPr lang="fr-FR" sz="1800" dirty="0">
                <a:highlight>
                  <a:srgbClr val="00FFFF"/>
                </a:highlight>
              </a:rPr>
              <a:t> and </a:t>
            </a:r>
            <a:r>
              <a:rPr lang="fr-FR" sz="1800" dirty="0" err="1">
                <a:highlight>
                  <a:srgbClr val="00FFFF"/>
                </a:highlight>
              </a:rPr>
              <a:t>precond</a:t>
            </a:r>
            <a:r>
              <a:rPr lang="fr-FR" sz="1800" dirty="0">
                <a:highlight>
                  <a:srgbClr val="00FFFF"/>
                </a:highlight>
              </a:rPr>
              <a:t> </a:t>
            </a:r>
            <a:r>
              <a:rPr lang="fr-FR" sz="1800" dirty="0" err="1">
                <a:highlight>
                  <a:srgbClr val="00FFFF"/>
                </a:highlight>
              </a:rPr>
              <a:t>scene</a:t>
            </a:r>
            <a:r>
              <a:rPr lang="fr-FR" sz="1800" dirty="0">
                <a:highlight>
                  <a:srgbClr val="00FFFF"/>
                </a:highlight>
              </a:rPr>
              <a:t>) to </a:t>
            </a:r>
            <a:r>
              <a:rPr lang="fr-FR" sz="1800" dirty="0" err="1">
                <a:highlight>
                  <a:srgbClr val="00FFFF"/>
                </a:highlight>
              </a:rPr>
              <a:t>make</a:t>
            </a:r>
            <a:r>
              <a:rPr lang="fr-FR" sz="1800" dirty="0">
                <a:highlight>
                  <a:srgbClr val="00FFFF"/>
                </a:highlight>
              </a:rPr>
              <a:t> sure the </a:t>
            </a:r>
            <a:r>
              <a:rPr lang="fr-FR" sz="1800" dirty="0" err="1">
                <a:highlight>
                  <a:srgbClr val="00FFFF"/>
                </a:highlight>
              </a:rPr>
              <a:t>effect</a:t>
            </a:r>
            <a:r>
              <a:rPr lang="fr-FR" sz="1800" dirty="0">
                <a:highlight>
                  <a:srgbClr val="00FFFF"/>
                </a:highlight>
              </a:rPr>
              <a:t> </a:t>
            </a:r>
            <a:r>
              <a:rPr lang="fr-FR" sz="1800" dirty="0" err="1">
                <a:highlight>
                  <a:srgbClr val="00FFFF"/>
                </a:highlight>
              </a:rPr>
              <a:t>is</a:t>
            </a:r>
            <a:r>
              <a:rPr lang="fr-FR" sz="1800" dirty="0">
                <a:highlight>
                  <a:srgbClr val="00FFFF"/>
                </a:highlight>
              </a:rPr>
              <a:t> </a:t>
            </a:r>
            <a:r>
              <a:rPr lang="fr-FR" sz="1800" dirty="0" err="1">
                <a:highlight>
                  <a:srgbClr val="00FFFF"/>
                </a:highlight>
              </a:rPr>
              <a:t>really</a:t>
            </a:r>
            <a:r>
              <a:rPr lang="fr-FR" sz="1800" dirty="0">
                <a:highlight>
                  <a:srgbClr val="00FFFF"/>
                </a:highlight>
              </a:rPr>
              <a:t> </a:t>
            </a:r>
            <a:r>
              <a:rPr lang="fr-FR" sz="1800" dirty="0" err="1">
                <a:highlight>
                  <a:srgbClr val="00FFFF"/>
                </a:highlight>
              </a:rPr>
              <a:t>related</a:t>
            </a:r>
            <a:r>
              <a:rPr lang="fr-FR" sz="1800" dirty="0">
                <a:highlight>
                  <a:srgbClr val="00FFFF"/>
                </a:highlight>
              </a:rPr>
              <a:t> to </a:t>
            </a:r>
            <a:r>
              <a:rPr lang="fr-FR" sz="1800" dirty="0" err="1">
                <a:highlight>
                  <a:srgbClr val="00FFFF"/>
                </a:highlight>
              </a:rPr>
              <a:t>reinstantiation</a:t>
            </a:r>
            <a:r>
              <a:rPr lang="fr-FR" sz="1800" dirty="0">
                <a:highlight>
                  <a:srgbClr val="00FFFF"/>
                </a:highlight>
              </a:rPr>
              <a:t> of </a:t>
            </a:r>
            <a:r>
              <a:rPr lang="fr-FR" sz="1800" dirty="0" err="1">
                <a:highlight>
                  <a:srgbClr val="00FFFF"/>
                </a:highlight>
              </a:rPr>
              <a:t>associated</a:t>
            </a:r>
            <a:r>
              <a:rPr lang="fr-FR" sz="1800" dirty="0">
                <a:highlight>
                  <a:srgbClr val="00FFFF"/>
                </a:highlight>
              </a:rPr>
              <a:t> stimulus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7E2E0047-CA2F-4C05-85AC-030C893516DC}"/>
              </a:ext>
            </a:extLst>
          </p:cNvPr>
          <p:cNvSpPr txBox="1"/>
          <p:nvPr/>
        </p:nvSpPr>
        <p:spPr>
          <a:xfrm>
            <a:off x="6287064" y="1194868"/>
            <a:ext cx="5183448" cy="53399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AutoNum type="alphaUcPeriod"/>
            </a:pPr>
            <a:r>
              <a:rPr lang="fr-FR" sz="2300" b="1" dirty="0" err="1"/>
              <a:t>Precond</a:t>
            </a:r>
            <a:r>
              <a:rPr lang="fr-FR" sz="2300" b="1" dirty="0"/>
              <a:t> phase </a:t>
            </a:r>
          </a:p>
          <a:p>
            <a:pPr marL="342900" indent="-342900">
              <a:buFontTx/>
              <a:buChar char="-"/>
            </a:pPr>
            <a:r>
              <a:rPr lang="fr-FR" sz="1700" dirty="0" err="1"/>
              <a:t>Correlation</a:t>
            </a:r>
            <a:r>
              <a:rPr lang="fr-FR" sz="1700" dirty="0"/>
              <a:t> </a:t>
            </a:r>
            <a:r>
              <a:rPr lang="fr-FR" sz="1700" dirty="0" err="1"/>
              <a:t>between</a:t>
            </a:r>
            <a:r>
              <a:rPr lang="fr-FR" sz="1700" dirty="0"/>
              <a:t> 1) </a:t>
            </a:r>
            <a:r>
              <a:rPr lang="fr-FR" sz="1700" b="1" dirty="0" err="1"/>
              <a:t>localizer</a:t>
            </a:r>
            <a:r>
              <a:rPr lang="fr-FR" sz="1700" dirty="0"/>
              <a:t> </a:t>
            </a:r>
            <a:r>
              <a:rPr lang="fr-FR" sz="1700" b="1" dirty="0" err="1">
                <a:solidFill>
                  <a:schemeClr val="accent6">
                    <a:lumMod val="75000"/>
                  </a:schemeClr>
                </a:solidFill>
              </a:rPr>
              <a:t>object</a:t>
            </a:r>
            <a:r>
              <a:rPr lang="fr-FR" sz="1700" dirty="0"/>
              <a:t> </a:t>
            </a:r>
            <a:r>
              <a:rPr lang="fr-FR" sz="1700" dirty="0" err="1"/>
              <a:t>evoked</a:t>
            </a:r>
            <a:r>
              <a:rPr lang="fr-FR" sz="1700" dirty="0"/>
              <a:t> pattern and 2) </a:t>
            </a:r>
            <a:r>
              <a:rPr lang="fr-FR" sz="1700" b="1" dirty="0" err="1"/>
              <a:t>precond</a:t>
            </a:r>
            <a:r>
              <a:rPr lang="fr-FR" sz="1700" dirty="0"/>
              <a:t> </a:t>
            </a:r>
            <a:r>
              <a:rPr lang="fr-FR" sz="1700" b="1" dirty="0" err="1">
                <a:solidFill>
                  <a:schemeClr val="accent1">
                    <a:lumMod val="75000"/>
                  </a:schemeClr>
                </a:solidFill>
              </a:rPr>
              <a:t>scene</a:t>
            </a:r>
            <a:r>
              <a:rPr lang="fr-FR" sz="1700" dirty="0"/>
              <a:t> patterns * 6 runs * 2 </a:t>
            </a:r>
            <a:r>
              <a:rPr lang="fr-FR" sz="1700" dirty="0" err="1"/>
              <a:t>semantic</a:t>
            </a:r>
            <a:r>
              <a:rPr lang="fr-FR" sz="1700" dirty="0"/>
              <a:t> conditions</a:t>
            </a:r>
          </a:p>
          <a:p>
            <a:pPr marL="342900" indent="-342900">
              <a:buFontTx/>
              <a:buChar char="-"/>
            </a:pPr>
            <a:r>
              <a:rPr lang="fr-FR" sz="1700" dirty="0" err="1">
                <a:highlight>
                  <a:srgbClr val="FFFF00"/>
                </a:highlight>
              </a:rPr>
              <a:t>Regression</a:t>
            </a:r>
            <a:r>
              <a:rPr lang="fr-FR" sz="1700" dirty="0">
                <a:highlight>
                  <a:srgbClr val="FFFF00"/>
                </a:highlight>
              </a:rPr>
              <a:t> (or </a:t>
            </a:r>
            <a:r>
              <a:rPr lang="fr-FR" sz="1700" dirty="0" err="1">
                <a:highlight>
                  <a:srgbClr val="FFFF00"/>
                </a:highlight>
              </a:rPr>
              <a:t>anova</a:t>
            </a:r>
            <a:r>
              <a:rPr lang="fr-FR" sz="1700" dirty="0">
                <a:highlight>
                  <a:srgbClr val="FFFF00"/>
                </a:highlight>
              </a:rPr>
              <a:t> 6*2) </a:t>
            </a:r>
            <a:r>
              <a:rPr lang="fr-FR" sz="1700" dirty="0"/>
              <a:t>to </a:t>
            </a:r>
            <a:r>
              <a:rPr lang="fr-FR" sz="1700" dirty="0" err="1"/>
              <a:t>see</a:t>
            </a:r>
            <a:r>
              <a:rPr lang="fr-FR" sz="1700" dirty="0"/>
              <a:t> if </a:t>
            </a:r>
            <a:r>
              <a:rPr lang="fr-FR" sz="1700" b="1" dirty="0" err="1"/>
              <a:t>repetition</a:t>
            </a:r>
            <a:r>
              <a:rPr lang="fr-FR" sz="1700" dirty="0"/>
              <a:t> and </a:t>
            </a:r>
            <a:r>
              <a:rPr lang="fr-FR" sz="1700" b="1" dirty="0" err="1"/>
              <a:t>semantic</a:t>
            </a:r>
            <a:r>
              <a:rPr lang="fr-FR" sz="1700" dirty="0"/>
              <a:t> </a:t>
            </a:r>
            <a:r>
              <a:rPr lang="fr-FR" sz="1700" dirty="0" err="1"/>
              <a:t>link</a:t>
            </a:r>
            <a:r>
              <a:rPr lang="fr-FR" sz="1700" dirty="0"/>
              <a:t> </a:t>
            </a:r>
            <a:r>
              <a:rPr lang="fr-FR" sz="1700" dirty="0" err="1"/>
              <a:t>predict</a:t>
            </a:r>
            <a:r>
              <a:rPr lang="fr-FR" sz="1700" dirty="0"/>
              <a:t> </a:t>
            </a:r>
            <a:r>
              <a:rPr lang="fr-FR" sz="1700" dirty="0" err="1"/>
              <a:t>higher</a:t>
            </a:r>
            <a:r>
              <a:rPr lang="fr-FR" sz="1700" dirty="0"/>
              <a:t> </a:t>
            </a:r>
            <a:r>
              <a:rPr lang="fr-FR" sz="1700" dirty="0" err="1"/>
              <a:t>correlation</a:t>
            </a:r>
            <a:endParaRPr lang="fr-FR" sz="1700" dirty="0"/>
          </a:p>
          <a:p>
            <a:r>
              <a:rPr lang="fr-FR" sz="2300" b="1" dirty="0"/>
              <a:t>B. Cond phase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fr-FR" sz="17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enorite"/>
                <a:ea typeface="+mn-ea"/>
                <a:cs typeface="+mn-cs"/>
              </a:rPr>
              <a:t>Correlation</a:t>
            </a:r>
            <a:r>
              <a:rPr kumimoji="0" lang="fr-FR" sz="1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enorite"/>
                <a:ea typeface="+mn-ea"/>
                <a:cs typeface="+mn-cs"/>
              </a:rPr>
              <a:t> </a:t>
            </a:r>
            <a:r>
              <a:rPr kumimoji="0" lang="fr-FR" sz="17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enorite"/>
                <a:ea typeface="+mn-ea"/>
                <a:cs typeface="+mn-cs"/>
              </a:rPr>
              <a:t>between</a:t>
            </a:r>
            <a:r>
              <a:rPr kumimoji="0" lang="fr-FR" sz="1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enorite"/>
                <a:ea typeface="+mn-ea"/>
                <a:cs typeface="+mn-cs"/>
              </a:rPr>
              <a:t> 1) </a:t>
            </a:r>
            <a:r>
              <a:rPr kumimoji="0" lang="fr-FR" sz="17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enorite"/>
                <a:ea typeface="+mn-ea"/>
                <a:cs typeface="+mn-cs"/>
              </a:rPr>
              <a:t>localizer</a:t>
            </a:r>
            <a:r>
              <a:rPr kumimoji="0" lang="fr-FR" sz="1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enorite"/>
                <a:ea typeface="+mn-ea"/>
                <a:cs typeface="+mn-cs"/>
              </a:rPr>
              <a:t> </a:t>
            </a:r>
            <a:r>
              <a:rPr kumimoji="0" lang="fr-FR" sz="1700" b="1" i="0" u="none" strike="noStrike" kern="1200" cap="none" spc="0" normalizeH="0" baseline="0" noProof="0" dirty="0" err="1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Tenorite"/>
                <a:ea typeface="+mn-ea"/>
                <a:cs typeface="+mn-cs"/>
              </a:rPr>
              <a:t>scene</a:t>
            </a:r>
            <a:r>
              <a:rPr kumimoji="0" lang="fr-FR" sz="1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enorite"/>
                <a:ea typeface="+mn-ea"/>
                <a:cs typeface="+mn-cs"/>
              </a:rPr>
              <a:t> </a:t>
            </a:r>
            <a:r>
              <a:rPr kumimoji="0" lang="fr-FR" sz="17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enorite"/>
                <a:ea typeface="+mn-ea"/>
                <a:cs typeface="+mn-cs"/>
              </a:rPr>
              <a:t>evoked</a:t>
            </a:r>
            <a:r>
              <a:rPr kumimoji="0" lang="fr-FR" sz="1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enorite"/>
                <a:ea typeface="+mn-ea"/>
                <a:cs typeface="+mn-cs"/>
              </a:rPr>
              <a:t> pattern and 2) </a:t>
            </a:r>
            <a:r>
              <a:rPr kumimoji="0" lang="fr-FR" sz="17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enorite"/>
                <a:ea typeface="+mn-ea"/>
                <a:cs typeface="+mn-cs"/>
              </a:rPr>
              <a:t>cond</a:t>
            </a:r>
            <a:r>
              <a:rPr kumimoji="0" lang="fr-FR" sz="1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enorite"/>
                <a:ea typeface="+mn-ea"/>
                <a:cs typeface="+mn-cs"/>
              </a:rPr>
              <a:t> </a:t>
            </a:r>
            <a:r>
              <a:rPr kumimoji="0" lang="fr-FR" sz="1700" b="1" i="0" u="none" strike="noStrike" kern="1200" cap="none" spc="0" normalizeH="0" baseline="0" noProof="0" dirty="0" err="1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Tenorite"/>
                <a:ea typeface="+mn-ea"/>
                <a:cs typeface="+mn-cs"/>
              </a:rPr>
              <a:t>object</a:t>
            </a:r>
            <a:r>
              <a:rPr kumimoji="0" lang="fr-FR" sz="1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enorite"/>
                <a:ea typeface="+mn-ea"/>
                <a:cs typeface="+mn-cs"/>
              </a:rPr>
              <a:t> patterns * 6 runs * 2 </a:t>
            </a:r>
            <a:r>
              <a:rPr kumimoji="0" lang="fr-FR" sz="17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enorite"/>
                <a:ea typeface="+mn-ea"/>
                <a:cs typeface="+mn-cs"/>
              </a:rPr>
              <a:t>semantic</a:t>
            </a:r>
            <a:r>
              <a:rPr kumimoji="0" lang="fr-FR" sz="1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enorite"/>
                <a:ea typeface="+mn-ea"/>
                <a:cs typeface="+mn-cs"/>
              </a:rPr>
              <a:t> conditions * 2 </a:t>
            </a:r>
            <a:r>
              <a:rPr kumimoji="0" lang="fr-FR" sz="17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enorite"/>
                <a:ea typeface="+mn-ea"/>
                <a:cs typeface="+mn-cs"/>
              </a:rPr>
              <a:t>reward</a:t>
            </a:r>
            <a:r>
              <a:rPr kumimoji="0" lang="fr-FR" sz="1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enorite"/>
                <a:ea typeface="+mn-ea"/>
                <a:cs typeface="+mn-cs"/>
              </a:rPr>
              <a:t> condition</a:t>
            </a:r>
          </a:p>
          <a:p>
            <a:pPr marL="342900" indent="-342900">
              <a:buFontTx/>
              <a:buChar char="-"/>
              <a:defRPr/>
            </a:pPr>
            <a:r>
              <a:rPr lang="fr-FR" sz="1700" dirty="0" err="1">
                <a:highlight>
                  <a:srgbClr val="FFFF00"/>
                </a:highlight>
              </a:rPr>
              <a:t>Regression</a:t>
            </a:r>
            <a:r>
              <a:rPr lang="fr-FR" sz="1700" dirty="0">
                <a:highlight>
                  <a:srgbClr val="FFFF00"/>
                </a:highlight>
              </a:rPr>
              <a:t> (or </a:t>
            </a:r>
            <a:r>
              <a:rPr lang="fr-FR" sz="1700" dirty="0" err="1">
                <a:highlight>
                  <a:srgbClr val="FFFF00"/>
                </a:highlight>
              </a:rPr>
              <a:t>anova</a:t>
            </a:r>
            <a:r>
              <a:rPr lang="fr-FR" sz="1700" dirty="0">
                <a:highlight>
                  <a:srgbClr val="FFFF00"/>
                </a:highlight>
              </a:rPr>
              <a:t> 6*4) </a:t>
            </a:r>
            <a:r>
              <a:rPr lang="fr-FR" sz="1700" dirty="0"/>
              <a:t>to </a:t>
            </a:r>
            <a:r>
              <a:rPr lang="fr-FR" sz="1700" dirty="0" err="1"/>
              <a:t>see</a:t>
            </a:r>
            <a:r>
              <a:rPr lang="fr-FR" sz="1700" dirty="0"/>
              <a:t> if </a:t>
            </a:r>
            <a:r>
              <a:rPr lang="fr-FR" sz="1700" b="1" dirty="0" err="1"/>
              <a:t>repetition</a:t>
            </a:r>
            <a:r>
              <a:rPr lang="fr-FR" sz="1700" b="1" dirty="0"/>
              <a:t>, </a:t>
            </a:r>
            <a:r>
              <a:rPr lang="fr-FR" sz="1700" b="1" dirty="0" err="1"/>
              <a:t>semantic</a:t>
            </a:r>
            <a:r>
              <a:rPr lang="fr-FR" sz="1700" dirty="0"/>
              <a:t> </a:t>
            </a:r>
            <a:r>
              <a:rPr lang="fr-FR" sz="1700" dirty="0" err="1"/>
              <a:t>link</a:t>
            </a:r>
            <a:r>
              <a:rPr lang="fr-FR" sz="1700" dirty="0"/>
              <a:t> and </a:t>
            </a:r>
            <a:r>
              <a:rPr lang="fr-FR" sz="1700" dirty="0" err="1"/>
              <a:t>reward</a:t>
            </a:r>
            <a:r>
              <a:rPr lang="fr-FR" sz="1700" dirty="0"/>
              <a:t> </a:t>
            </a:r>
            <a:r>
              <a:rPr lang="fr-FR" sz="1700" dirty="0" err="1"/>
              <a:t>predict</a:t>
            </a:r>
            <a:r>
              <a:rPr lang="fr-FR" sz="1700" dirty="0"/>
              <a:t> </a:t>
            </a:r>
            <a:r>
              <a:rPr lang="fr-FR" sz="1700" dirty="0" err="1"/>
              <a:t>higher</a:t>
            </a:r>
            <a:r>
              <a:rPr lang="fr-FR" sz="1700" dirty="0"/>
              <a:t> </a:t>
            </a:r>
            <a:r>
              <a:rPr lang="fr-FR" sz="1700" dirty="0" err="1"/>
              <a:t>correl</a:t>
            </a:r>
            <a:endParaRPr lang="fr-FR" sz="1700" b="1" dirty="0"/>
          </a:p>
          <a:p>
            <a:r>
              <a:rPr lang="fr-FR" sz="2300" b="1" dirty="0"/>
              <a:t>C. AC </a:t>
            </a:r>
            <a:r>
              <a:rPr lang="fr-FR" sz="2300" b="1" dirty="0" err="1"/>
              <a:t>Inference</a:t>
            </a:r>
            <a:r>
              <a:rPr lang="fr-FR" sz="2300" b="1" dirty="0"/>
              <a:t> phase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fr-FR" sz="17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enorite"/>
                <a:ea typeface="+mn-ea"/>
                <a:cs typeface="+mn-cs"/>
              </a:rPr>
              <a:t>Correlation</a:t>
            </a:r>
            <a:r>
              <a:rPr kumimoji="0" lang="fr-FR" sz="1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enorite"/>
                <a:ea typeface="+mn-ea"/>
                <a:cs typeface="+mn-cs"/>
              </a:rPr>
              <a:t> </a:t>
            </a:r>
            <a:r>
              <a:rPr kumimoji="0" lang="fr-FR" sz="17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enorite"/>
                <a:ea typeface="+mn-ea"/>
                <a:cs typeface="+mn-cs"/>
              </a:rPr>
              <a:t>between</a:t>
            </a:r>
            <a:r>
              <a:rPr kumimoji="0" lang="fr-FR" sz="1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enorite"/>
                <a:ea typeface="+mn-ea"/>
                <a:cs typeface="+mn-cs"/>
              </a:rPr>
              <a:t> 1) </a:t>
            </a:r>
            <a:r>
              <a:rPr kumimoji="0" lang="fr-FR" sz="17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enorite"/>
                <a:ea typeface="+mn-ea"/>
                <a:cs typeface="+mn-cs"/>
              </a:rPr>
              <a:t>localizer</a:t>
            </a:r>
            <a:r>
              <a:rPr kumimoji="0" lang="fr-FR" sz="1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enorite"/>
                <a:ea typeface="+mn-ea"/>
                <a:cs typeface="+mn-cs"/>
              </a:rPr>
              <a:t> </a:t>
            </a:r>
            <a:r>
              <a:rPr kumimoji="0" lang="fr-FR" sz="1700" b="1" i="0" u="none" strike="noStrike" kern="1200" cap="none" spc="0" normalizeH="0" baseline="0" noProof="0" dirty="0" err="1">
                <a:ln>
                  <a:noFill/>
                </a:ln>
                <a:solidFill>
                  <a:srgbClr val="CC6CA0">
                    <a:lumMod val="75000"/>
                  </a:srgbClr>
                </a:solidFill>
                <a:effectLst/>
                <a:uLnTx/>
                <a:uFillTx/>
                <a:latin typeface="Tenorite"/>
                <a:ea typeface="+mn-ea"/>
                <a:cs typeface="+mn-cs"/>
              </a:rPr>
              <a:t>object</a:t>
            </a:r>
            <a:r>
              <a:rPr kumimoji="0" lang="fr-FR" sz="1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enorite"/>
                <a:ea typeface="+mn-ea"/>
                <a:cs typeface="+mn-cs"/>
              </a:rPr>
              <a:t> </a:t>
            </a:r>
            <a:r>
              <a:rPr kumimoji="0" lang="fr-FR" sz="17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enorite"/>
                <a:ea typeface="+mn-ea"/>
                <a:cs typeface="+mn-cs"/>
              </a:rPr>
              <a:t>evoked</a:t>
            </a:r>
            <a:r>
              <a:rPr kumimoji="0" lang="fr-FR" sz="1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enorite"/>
                <a:ea typeface="+mn-ea"/>
                <a:cs typeface="+mn-cs"/>
              </a:rPr>
              <a:t> pattern and 2) </a:t>
            </a:r>
            <a:r>
              <a:rPr kumimoji="0" lang="fr-FR" sz="17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enorite"/>
                <a:ea typeface="+mn-ea"/>
                <a:cs typeface="+mn-cs"/>
              </a:rPr>
              <a:t>cond</a:t>
            </a:r>
            <a:r>
              <a:rPr kumimoji="0" lang="fr-FR" sz="1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enorite"/>
                <a:ea typeface="+mn-ea"/>
                <a:cs typeface="+mn-cs"/>
              </a:rPr>
              <a:t> patterns * 2 runs * 2 </a:t>
            </a:r>
            <a:r>
              <a:rPr kumimoji="0" lang="fr-FR" sz="17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enorite"/>
                <a:ea typeface="+mn-ea"/>
                <a:cs typeface="+mn-cs"/>
              </a:rPr>
              <a:t>semantic</a:t>
            </a:r>
            <a:r>
              <a:rPr kumimoji="0" lang="fr-FR" sz="1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enorite"/>
                <a:ea typeface="+mn-ea"/>
                <a:cs typeface="+mn-cs"/>
              </a:rPr>
              <a:t> conditions * 2 </a:t>
            </a:r>
            <a:r>
              <a:rPr kumimoji="0" lang="fr-FR" sz="17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enorite"/>
                <a:ea typeface="+mn-ea"/>
                <a:cs typeface="+mn-cs"/>
              </a:rPr>
              <a:t>reward</a:t>
            </a:r>
            <a:r>
              <a:rPr kumimoji="0" lang="fr-FR" sz="1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enorite"/>
                <a:ea typeface="+mn-ea"/>
                <a:cs typeface="+mn-cs"/>
              </a:rPr>
              <a:t> condition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fr-FR" sz="17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Tenorite"/>
                <a:ea typeface="+mn-ea"/>
                <a:cs typeface="+mn-cs"/>
              </a:rPr>
              <a:t>Regression</a:t>
            </a:r>
            <a:r>
              <a:rPr kumimoji="0" lang="fr-FR" sz="1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Tenorite"/>
                <a:ea typeface="+mn-ea"/>
                <a:cs typeface="+mn-cs"/>
              </a:rPr>
              <a:t> (or </a:t>
            </a:r>
            <a:r>
              <a:rPr kumimoji="0" lang="fr-FR" sz="17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Tenorite"/>
                <a:ea typeface="+mn-ea"/>
                <a:cs typeface="+mn-cs"/>
              </a:rPr>
              <a:t>anova</a:t>
            </a:r>
            <a:r>
              <a:rPr kumimoji="0" lang="fr-FR" sz="1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Tenorite"/>
                <a:ea typeface="+mn-ea"/>
                <a:cs typeface="+mn-cs"/>
              </a:rPr>
              <a:t> 6*4) </a:t>
            </a:r>
            <a:r>
              <a:rPr kumimoji="0" lang="fr-FR" sz="1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enorite"/>
                <a:ea typeface="+mn-ea"/>
                <a:cs typeface="+mn-cs"/>
              </a:rPr>
              <a:t>to </a:t>
            </a:r>
            <a:r>
              <a:rPr kumimoji="0" lang="fr-FR" sz="17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enorite"/>
                <a:ea typeface="+mn-ea"/>
                <a:cs typeface="+mn-cs"/>
              </a:rPr>
              <a:t>see</a:t>
            </a:r>
            <a:r>
              <a:rPr kumimoji="0" lang="fr-FR" sz="1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enorite"/>
                <a:ea typeface="+mn-ea"/>
                <a:cs typeface="+mn-cs"/>
              </a:rPr>
              <a:t> if </a:t>
            </a:r>
            <a:r>
              <a:rPr kumimoji="0" lang="fr-FR" sz="17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enorite"/>
                <a:ea typeface="+mn-ea"/>
                <a:cs typeface="+mn-cs"/>
              </a:rPr>
              <a:t>repetition</a:t>
            </a:r>
            <a:r>
              <a:rPr kumimoji="0" lang="fr-FR" sz="17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enorite"/>
                <a:ea typeface="+mn-ea"/>
                <a:cs typeface="+mn-cs"/>
              </a:rPr>
              <a:t>, </a:t>
            </a:r>
            <a:r>
              <a:rPr kumimoji="0" lang="fr-FR" sz="17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enorite"/>
                <a:ea typeface="+mn-ea"/>
                <a:cs typeface="+mn-cs"/>
              </a:rPr>
              <a:t>semantic</a:t>
            </a:r>
            <a:r>
              <a:rPr kumimoji="0" lang="fr-FR" sz="1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enorite"/>
                <a:ea typeface="+mn-ea"/>
                <a:cs typeface="+mn-cs"/>
              </a:rPr>
              <a:t> </a:t>
            </a:r>
            <a:r>
              <a:rPr kumimoji="0" lang="fr-FR" sz="17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enorite"/>
                <a:ea typeface="+mn-ea"/>
                <a:cs typeface="+mn-cs"/>
              </a:rPr>
              <a:t>link</a:t>
            </a:r>
            <a:r>
              <a:rPr kumimoji="0" lang="fr-FR" sz="1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enorite"/>
                <a:ea typeface="+mn-ea"/>
                <a:cs typeface="+mn-cs"/>
              </a:rPr>
              <a:t> and </a:t>
            </a:r>
            <a:r>
              <a:rPr kumimoji="0" lang="fr-FR" sz="17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enorite"/>
                <a:ea typeface="+mn-ea"/>
                <a:cs typeface="+mn-cs"/>
              </a:rPr>
              <a:t>reward</a:t>
            </a:r>
            <a:r>
              <a:rPr kumimoji="0" lang="fr-FR" sz="1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enorite"/>
                <a:ea typeface="+mn-ea"/>
                <a:cs typeface="+mn-cs"/>
              </a:rPr>
              <a:t> </a:t>
            </a:r>
            <a:r>
              <a:rPr kumimoji="0" lang="fr-FR" sz="17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enorite"/>
                <a:ea typeface="+mn-ea"/>
                <a:cs typeface="+mn-cs"/>
              </a:rPr>
              <a:t>predict</a:t>
            </a:r>
            <a:r>
              <a:rPr kumimoji="0" lang="fr-FR" sz="1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enorite"/>
                <a:ea typeface="+mn-ea"/>
                <a:cs typeface="+mn-cs"/>
              </a:rPr>
              <a:t> </a:t>
            </a:r>
            <a:r>
              <a:rPr kumimoji="0" lang="fr-FR" sz="17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enorite"/>
                <a:ea typeface="+mn-ea"/>
                <a:cs typeface="+mn-cs"/>
              </a:rPr>
              <a:t>higher</a:t>
            </a:r>
            <a:r>
              <a:rPr kumimoji="0" lang="fr-FR" sz="1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enorite"/>
                <a:ea typeface="+mn-ea"/>
                <a:cs typeface="+mn-cs"/>
              </a:rPr>
              <a:t> (or </a:t>
            </a:r>
            <a:r>
              <a:rPr kumimoji="0" lang="fr-FR" sz="17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enorite"/>
                <a:ea typeface="+mn-ea"/>
                <a:cs typeface="+mn-cs"/>
              </a:rPr>
              <a:t>lower</a:t>
            </a:r>
            <a:r>
              <a:rPr kumimoji="0" lang="fr-FR" sz="1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enorite"/>
                <a:ea typeface="+mn-ea"/>
                <a:cs typeface="+mn-cs"/>
              </a:rPr>
              <a:t>) </a:t>
            </a:r>
            <a:r>
              <a:rPr kumimoji="0" lang="fr-FR" sz="17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enorite"/>
                <a:ea typeface="+mn-ea"/>
                <a:cs typeface="+mn-cs"/>
              </a:rPr>
              <a:t>correlation</a:t>
            </a:r>
            <a:endParaRPr kumimoji="0" lang="fr-FR" sz="17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enorite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23922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E32E114-89E6-4255-886E-D243841342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425" y="328730"/>
            <a:ext cx="6703752" cy="1446550"/>
          </a:xfrm>
        </p:spPr>
        <p:txBody>
          <a:bodyPr>
            <a:normAutofit fontScale="90000"/>
          </a:bodyPr>
          <a:lstStyle/>
          <a:p>
            <a:r>
              <a:rPr lang="fr-FR" b="1" dirty="0"/>
              <a:t>1. </a:t>
            </a:r>
            <a:r>
              <a:rPr lang="fr-FR" b="1" dirty="0" err="1"/>
              <a:t>Earlier</a:t>
            </a:r>
            <a:r>
              <a:rPr lang="fr-FR" b="1" dirty="0"/>
              <a:t>/</a:t>
            </a:r>
            <a:r>
              <a:rPr lang="fr-FR" b="1" dirty="0" err="1"/>
              <a:t>stronger</a:t>
            </a:r>
            <a:r>
              <a:rPr lang="fr-FR" b="1" dirty="0"/>
              <a:t> </a:t>
            </a:r>
            <a:r>
              <a:rPr lang="fr-FR" b="1" dirty="0" err="1"/>
              <a:t>reactivation</a:t>
            </a:r>
            <a:br>
              <a:rPr lang="fr-FR" b="1" dirty="0"/>
            </a:br>
            <a:r>
              <a:rPr lang="fr-FR" sz="4000" b="1" dirty="0"/>
              <a:t>1.3 </a:t>
            </a:r>
            <a:r>
              <a:rPr lang="fr-FR" sz="4000" b="1" dirty="0" err="1"/>
              <a:t>Multivariate</a:t>
            </a:r>
            <a:r>
              <a:rPr lang="fr-FR" sz="4000" b="1" dirty="0"/>
              <a:t> </a:t>
            </a:r>
            <a:r>
              <a:rPr lang="fr-FR" sz="4000" b="1" dirty="0" err="1"/>
              <a:t>classif</a:t>
            </a:r>
            <a:r>
              <a:rPr lang="fr-FR" sz="4000" b="1" dirty="0"/>
              <a:t> </a:t>
            </a:r>
            <a:r>
              <a:rPr lang="fr-FR" sz="4000" b="1" dirty="0" err="1"/>
              <a:t>specific</a:t>
            </a:r>
            <a:endParaRPr lang="fr-FR" b="1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E77160D-3666-457F-A2F8-AC26C91566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1489" y="1921397"/>
            <a:ext cx="4701331" cy="4317357"/>
          </a:xfrm>
        </p:spPr>
        <p:txBody>
          <a:bodyPr>
            <a:normAutofit/>
          </a:bodyPr>
          <a:lstStyle/>
          <a:p>
            <a:r>
              <a:rPr lang="fr-FR" b="1" dirty="0" err="1"/>
              <a:t>Preparation</a:t>
            </a:r>
            <a:endParaRPr lang="fr-FR" b="1" dirty="0"/>
          </a:p>
          <a:p>
            <a:pPr lvl="1"/>
            <a:r>
              <a:rPr lang="fr-FR" sz="1800" dirty="0"/>
              <a:t>32 </a:t>
            </a:r>
            <a:r>
              <a:rPr lang="fr-FR" sz="1800" dirty="0" err="1"/>
              <a:t>classifiers</a:t>
            </a:r>
            <a:r>
              <a:rPr lang="fr-FR" sz="1800" dirty="0"/>
              <a:t> to </a:t>
            </a:r>
            <a:r>
              <a:rPr lang="fr-FR" sz="1800" dirty="0" err="1"/>
              <a:t>decode</a:t>
            </a:r>
            <a:r>
              <a:rPr lang="fr-FR" sz="1800" dirty="0"/>
              <a:t> </a:t>
            </a:r>
            <a:r>
              <a:rPr lang="fr-FR" sz="1800" dirty="0" err="1"/>
              <a:t>each</a:t>
            </a:r>
            <a:r>
              <a:rPr lang="fr-FR" sz="1800" dirty="0"/>
              <a:t> </a:t>
            </a:r>
            <a:r>
              <a:rPr lang="fr-FR" sz="1800" dirty="0" err="1"/>
              <a:t>object</a:t>
            </a:r>
            <a:r>
              <a:rPr lang="fr-FR" sz="1800" dirty="0"/>
              <a:t> </a:t>
            </a:r>
            <a:r>
              <a:rPr lang="fr-FR" sz="1800" dirty="0" err="1"/>
              <a:t>trained</a:t>
            </a:r>
            <a:r>
              <a:rPr lang="fr-FR" sz="1800" dirty="0"/>
              <a:t> on the 6 </a:t>
            </a:r>
            <a:r>
              <a:rPr lang="fr-FR" sz="1800" dirty="0" err="1"/>
              <a:t>preconditiong</a:t>
            </a:r>
            <a:r>
              <a:rPr lang="fr-FR" sz="1800" dirty="0"/>
              <a:t> phase </a:t>
            </a:r>
            <a:r>
              <a:rPr lang="fr-FR" sz="1800" dirty="0" err="1"/>
              <a:t>repetitions</a:t>
            </a:r>
            <a:endParaRPr lang="fr-FR" sz="1800" dirty="0"/>
          </a:p>
          <a:p>
            <a:pPr lvl="1"/>
            <a:r>
              <a:rPr lang="fr-FR" sz="1800" dirty="0" err="1"/>
              <a:t>Because</a:t>
            </a:r>
            <a:r>
              <a:rPr lang="fr-FR" sz="1800" dirty="0"/>
              <a:t> the classifier </a:t>
            </a:r>
            <a:r>
              <a:rPr lang="fr-FR" sz="1800" dirty="0" err="1"/>
              <a:t>needs</a:t>
            </a:r>
            <a:r>
              <a:rPr lang="fr-FR" sz="1800" dirty="0"/>
              <a:t> to </a:t>
            </a:r>
            <a:r>
              <a:rPr lang="fr-FR" sz="1800" dirty="0" err="1"/>
              <a:t>differentiate</a:t>
            </a:r>
            <a:r>
              <a:rPr lang="fr-FR" sz="1800" dirty="0"/>
              <a:t> </a:t>
            </a:r>
            <a:r>
              <a:rPr lang="fr-FR" sz="1800" dirty="0" err="1"/>
              <a:t>even</a:t>
            </a:r>
            <a:r>
              <a:rPr lang="fr-FR" sz="1800" dirty="0"/>
              <a:t> </a:t>
            </a:r>
            <a:r>
              <a:rPr lang="fr-FR" sz="1800" dirty="0" err="1"/>
              <a:t>associated</a:t>
            </a:r>
            <a:r>
              <a:rPr lang="fr-FR" sz="1800" dirty="0"/>
              <a:t> stim, </a:t>
            </a:r>
            <a:r>
              <a:rPr lang="fr-FR" sz="1800" dirty="0" err="1"/>
              <a:t>this</a:t>
            </a:r>
            <a:r>
              <a:rPr lang="fr-FR" sz="1800" dirty="0"/>
              <a:t> </a:t>
            </a:r>
            <a:r>
              <a:rPr lang="fr-FR" sz="1800" dirty="0" err="1"/>
              <a:t>should</a:t>
            </a:r>
            <a:r>
              <a:rPr lang="fr-FR" sz="1800" dirty="0"/>
              <a:t> cancel </a:t>
            </a:r>
            <a:r>
              <a:rPr lang="fr-FR" sz="1800" dirty="0" err="1"/>
              <a:t>somewhat</a:t>
            </a:r>
            <a:r>
              <a:rPr lang="fr-FR" sz="1800" dirty="0"/>
              <a:t> the </a:t>
            </a:r>
            <a:r>
              <a:rPr lang="fr-FR" sz="1800" dirty="0" err="1"/>
              <a:t>growing</a:t>
            </a:r>
            <a:r>
              <a:rPr lang="fr-FR" sz="1800" dirty="0"/>
              <a:t> </a:t>
            </a:r>
            <a:r>
              <a:rPr lang="fr-FR" sz="1800" dirty="0" err="1"/>
              <a:t>similarity</a:t>
            </a:r>
            <a:r>
              <a:rPr lang="fr-FR" sz="1800" dirty="0"/>
              <a:t> </a:t>
            </a:r>
            <a:r>
              <a:rPr lang="fr-FR" sz="1800" dirty="0" err="1"/>
              <a:t>between</a:t>
            </a:r>
            <a:r>
              <a:rPr lang="fr-FR" sz="1800" dirty="0"/>
              <a:t> </a:t>
            </a:r>
            <a:r>
              <a:rPr lang="fr-FR" sz="1800" dirty="0" err="1"/>
              <a:t>associated</a:t>
            </a:r>
            <a:r>
              <a:rPr lang="fr-FR" sz="1800" dirty="0"/>
              <a:t> SO and </a:t>
            </a:r>
            <a:r>
              <a:rPr lang="fr-FR" sz="1800" dirty="0" err="1"/>
              <a:t>within</a:t>
            </a:r>
            <a:r>
              <a:rPr lang="fr-FR" sz="1800" dirty="0"/>
              <a:t> </a:t>
            </a:r>
            <a:r>
              <a:rPr lang="fr-FR" sz="1800" dirty="0" err="1"/>
              <a:t>category</a:t>
            </a:r>
            <a:endParaRPr lang="fr-FR" sz="1800" dirty="0"/>
          </a:p>
          <a:p>
            <a:pPr lvl="1"/>
            <a:r>
              <a:rPr lang="fr-FR" sz="1800" dirty="0">
                <a:highlight>
                  <a:srgbClr val="FFFF00"/>
                </a:highlight>
              </a:rPr>
              <a:t>On ventral temporal lobe ROI (</a:t>
            </a:r>
            <a:r>
              <a:rPr lang="fr-FR" sz="1800" dirty="0" err="1">
                <a:highlight>
                  <a:srgbClr val="FFFF00"/>
                </a:highlight>
              </a:rPr>
              <a:t>mask</a:t>
            </a:r>
            <a:r>
              <a:rPr lang="fr-FR" sz="1800" dirty="0">
                <a:highlight>
                  <a:srgbClr val="FFFF00"/>
                </a:highlight>
              </a:rPr>
              <a:t> </a:t>
            </a:r>
            <a:r>
              <a:rPr lang="fr-FR" sz="1800" dirty="0" err="1">
                <a:highlight>
                  <a:srgbClr val="FFFF00"/>
                </a:highlight>
              </a:rPr>
              <a:t>from</a:t>
            </a:r>
            <a:r>
              <a:rPr lang="fr-FR" sz="1800" dirty="0">
                <a:highlight>
                  <a:srgbClr val="FFFF00"/>
                </a:highlight>
              </a:rPr>
              <a:t> </a:t>
            </a:r>
            <a:r>
              <a:rPr lang="fr-FR" sz="1800" dirty="0" err="1">
                <a:highlight>
                  <a:srgbClr val="FFFF00"/>
                </a:highlight>
              </a:rPr>
              <a:t>previous</a:t>
            </a:r>
            <a:r>
              <a:rPr lang="fr-FR" sz="1800" dirty="0">
                <a:highlight>
                  <a:srgbClr val="FFFF00"/>
                </a:highlight>
              </a:rPr>
              <a:t> </a:t>
            </a:r>
            <a:r>
              <a:rPr lang="fr-FR" sz="1800" dirty="0" err="1">
                <a:highlight>
                  <a:srgbClr val="FFFF00"/>
                </a:highlight>
              </a:rPr>
              <a:t>studies</a:t>
            </a:r>
            <a:r>
              <a:rPr lang="fr-FR" sz="1800" dirty="0">
                <a:highlight>
                  <a:srgbClr val="FFFF00"/>
                </a:highlight>
              </a:rPr>
              <a:t>, </a:t>
            </a:r>
            <a:r>
              <a:rPr lang="fr-FR" sz="1800" dirty="0" err="1">
                <a:highlight>
                  <a:srgbClr val="FFFF00"/>
                </a:highlight>
              </a:rPr>
              <a:t>Zeithamova</a:t>
            </a:r>
            <a:r>
              <a:rPr lang="fr-FR" sz="1800" dirty="0">
                <a:highlight>
                  <a:srgbClr val="FFFF00"/>
                </a:highlight>
              </a:rPr>
              <a:t> 2012) – and </a:t>
            </a:r>
            <a:r>
              <a:rPr lang="fr-FR" sz="1800" dirty="0" err="1">
                <a:highlight>
                  <a:srgbClr val="FFFF00"/>
                </a:highlight>
              </a:rPr>
              <a:t>potentially</a:t>
            </a:r>
            <a:r>
              <a:rPr lang="fr-FR" sz="1800" dirty="0">
                <a:highlight>
                  <a:srgbClr val="FFFF00"/>
                </a:highlight>
              </a:rPr>
              <a:t> over </a:t>
            </a:r>
            <a:r>
              <a:rPr lang="fr-FR" sz="1800" dirty="0" err="1">
                <a:highlight>
                  <a:srgbClr val="FFFF00"/>
                </a:highlight>
              </a:rPr>
              <a:t>ROIs</a:t>
            </a:r>
            <a:endParaRPr lang="fr-FR" sz="1800" dirty="0">
              <a:highlight>
                <a:srgbClr val="FFFF00"/>
              </a:highlight>
            </a:endParaRPr>
          </a:p>
          <a:p>
            <a:pPr lvl="1"/>
            <a:r>
              <a:rPr lang="fr-FR" sz="1800" dirty="0">
                <a:highlight>
                  <a:srgbClr val="FFFF00"/>
                </a:highlight>
              </a:rPr>
              <a:t>NOT SURE IF ENOUGH TRAINING DATA AND IF NOT TOO CIRCULAR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7E2E0047-CA2F-4C05-85AC-030C893516DC}"/>
              </a:ext>
            </a:extLst>
          </p:cNvPr>
          <p:cNvSpPr txBox="1"/>
          <p:nvPr/>
        </p:nvSpPr>
        <p:spPr>
          <a:xfrm>
            <a:off x="6321788" y="1079120"/>
            <a:ext cx="5374511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fr-FR" sz="3200" b="1" dirty="0"/>
              <a:t>B. Cond phase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fr-FR" sz="2400" dirty="0">
                <a:solidFill>
                  <a:srgbClr val="000000"/>
                </a:solidFill>
                <a:latin typeface="Tenorite"/>
              </a:rPr>
              <a:t>Test 16 </a:t>
            </a:r>
            <a:r>
              <a:rPr lang="fr-FR" sz="2400" b="1" dirty="0" err="1">
                <a:solidFill>
                  <a:schemeClr val="accent1">
                    <a:lumMod val="75000"/>
                  </a:schemeClr>
                </a:solidFill>
                <a:latin typeface="Tenorite"/>
              </a:rPr>
              <a:t>scene</a:t>
            </a:r>
            <a:r>
              <a:rPr lang="fr-FR" sz="2400" dirty="0">
                <a:solidFill>
                  <a:srgbClr val="000000"/>
                </a:solidFill>
                <a:latin typeface="Tenorite"/>
              </a:rPr>
              <a:t> </a:t>
            </a:r>
            <a:r>
              <a:rPr lang="fr-FR" sz="2400" dirty="0" err="1">
                <a:solidFill>
                  <a:srgbClr val="000000"/>
                </a:solidFill>
                <a:latin typeface="Tenorite"/>
              </a:rPr>
              <a:t>classifiers</a:t>
            </a:r>
            <a:r>
              <a:rPr lang="fr-FR" sz="2400" dirty="0">
                <a:solidFill>
                  <a:srgbClr val="000000"/>
                </a:solidFill>
                <a:latin typeface="Tenorite"/>
              </a:rPr>
              <a:t> on 16 </a:t>
            </a:r>
            <a:r>
              <a:rPr lang="fr-FR" sz="2400" dirty="0" err="1">
                <a:solidFill>
                  <a:srgbClr val="000000"/>
                </a:solidFill>
                <a:latin typeface="Tenorite"/>
              </a:rPr>
              <a:t>associated</a:t>
            </a:r>
            <a:r>
              <a:rPr lang="fr-FR" sz="2400" dirty="0">
                <a:solidFill>
                  <a:srgbClr val="000000"/>
                </a:solidFill>
                <a:latin typeface="Tenorite"/>
              </a:rPr>
              <a:t> </a:t>
            </a:r>
            <a:r>
              <a:rPr lang="fr-FR" sz="2400" b="1" dirty="0" err="1">
                <a:solidFill>
                  <a:schemeClr val="accent6">
                    <a:lumMod val="75000"/>
                  </a:schemeClr>
                </a:solidFill>
                <a:latin typeface="Tenorite"/>
              </a:rPr>
              <a:t>objects</a:t>
            </a:r>
            <a:endParaRPr lang="fr-FR" sz="2400" b="1" dirty="0">
              <a:solidFill>
                <a:schemeClr val="accent6">
                  <a:lumMod val="75000"/>
                </a:schemeClr>
              </a:solidFill>
              <a:latin typeface="Tenorite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fr-FR" sz="2400" dirty="0">
                <a:solidFill>
                  <a:srgbClr val="000000"/>
                </a:solidFill>
                <a:latin typeface="Tenorite"/>
              </a:rPr>
              <a:t>ANOVA 6*2*2 and t tests, to compare </a:t>
            </a:r>
            <a:r>
              <a:rPr lang="fr-FR" sz="2400" b="1" dirty="0" err="1">
                <a:solidFill>
                  <a:srgbClr val="000000"/>
                </a:solidFill>
                <a:latin typeface="Tenorite"/>
              </a:rPr>
              <a:t>accuracy</a:t>
            </a:r>
            <a:r>
              <a:rPr lang="fr-FR" sz="2400" dirty="0">
                <a:solidFill>
                  <a:srgbClr val="000000"/>
                </a:solidFill>
                <a:latin typeface="Tenorite"/>
              </a:rPr>
              <a:t> by run, by </a:t>
            </a:r>
            <a:r>
              <a:rPr lang="fr-FR" sz="2400" dirty="0" err="1">
                <a:solidFill>
                  <a:srgbClr val="000000"/>
                </a:solidFill>
                <a:latin typeface="Tenorite"/>
              </a:rPr>
              <a:t>semantic</a:t>
            </a:r>
            <a:r>
              <a:rPr lang="fr-FR" sz="2400" dirty="0">
                <a:solidFill>
                  <a:srgbClr val="000000"/>
                </a:solidFill>
                <a:latin typeface="Tenorite"/>
              </a:rPr>
              <a:t>, by </a:t>
            </a:r>
            <a:r>
              <a:rPr lang="fr-FR" sz="2400" dirty="0" err="1">
                <a:solidFill>
                  <a:srgbClr val="000000"/>
                </a:solidFill>
                <a:latin typeface="Tenorite"/>
              </a:rPr>
              <a:t>reward</a:t>
            </a:r>
            <a:r>
              <a:rPr lang="fr-FR" sz="2400" dirty="0">
                <a:solidFill>
                  <a:srgbClr val="000000"/>
                </a:solidFill>
                <a:latin typeface="Tenorite"/>
              </a:rPr>
              <a:t> condition </a:t>
            </a:r>
          </a:p>
          <a:p>
            <a:pPr>
              <a:spcBef>
                <a:spcPts val="1200"/>
              </a:spcBef>
            </a:pPr>
            <a:r>
              <a:rPr lang="fr-FR" sz="3200" b="1" dirty="0"/>
              <a:t>C. AC </a:t>
            </a:r>
            <a:r>
              <a:rPr lang="fr-FR" sz="3200" b="1" dirty="0" err="1"/>
              <a:t>Inference</a:t>
            </a:r>
            <a:r>
              <a:rPr lang="fr-FR" sz="3200" b="1" dirty="0"/>
              <a:t> phase </a:t>
            </a:r>
          </a:p>
          <a:p>
            <a:pPr marL="342900" lvl="0" indent="-342900">
              <a:spcBef>
                <a:spcPts val="1200"/>
              </a:spcBef>
              <a:buFontTx/>
              <a:buChar char="-"/>
              <a:defRPr/>
            </a:pPr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enorite"/>
                <a:ea typeface="+mn-ea"/>
                <a:cs typeface="+mn-cs"/>
              </a:rPr>
              <a:t>Test 16 </a:t>
            </a:r>
            <a:r>
              <a:rPr lang="fr-FR" sz="2400" b="1" dirty="0" err="1">
                <a:solidFill>
                  <a:srgbClr val="CC6CA0">
                    <a:lumMod val="75000"/>
                  </a:srgbClr>
                </a:solidFill>
              </a:rPr>
              <a:t>object</a:t>
            </a:r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enorite"/>
                <a:ea typeface="+mn-ea"/>
                <a:cs typeface="+mn-cs"/>
              </a:rPr>
              <a:t> </a:t>
            </a:r>
            <a:r>
              <a:rPr kumimoji="0" lang="fr-FR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enorite"/>
                <a:ea typeface="+mn-ea"/>
                <a:cs typeface="+mn-cs"/>
              </a:rPr>
              <a:t>classifiers</a:t>
            </a:r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enorite"/>
                <a:ea typeface="+mn-ea"/>
                <a:cs typeface="+mn-cs"/>
              </a:rPr>
              <a:t> on 16 </a:t>
            </a:r>
            <a:r>
              <a:rPr kumimoji="0" lang="fr-FR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enorite"/>
                <a:ea typeface="+mn-ea"/>
                <a:cs typeface="+mn-cs"/>
              </a:rPr>
              <a:t>associated</a:t>
            </a:r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enorite"/>
                <a:ea typeface="+mn-ea"/>
                <a:cs typeface="+mn-cs"/>
              </a:rPr>
              <a:t> </a:t>
            </a:r>
            <a:r>
              <a:rPr lang="fr-FR" sz="2400" b="1" dirty="0" err="1">
                <a:solidFill>
                  <a:srgbClr val="87A96B">
                    <a:lumMod val="75000"/>
                  </a:srgbClr>
                </a:solidFill>
              </a:rPr>
              <a:t>scenes</a:t>
            </a:r>
            <a:endParaRPr kumimoji="0" lang="fr-FR" sz="2400" b="1" i="0" u="none" strike="noStrike" kern="1200" cap="none" spc="0" normalizeH="0" baseline="0" noProof="0" dirty="0">
              <a:ln>
                <a:noFill/>
              </a:ln>
              <a:solidFill>
                <a:srgbClr val="CC6CA0">
                  <a:lumMod val="75000"/>
                </a:srgbClr>
              </a:solidFill>
              <a:effectLst/>
              <a:uLnTx/>
              <a:uFillTx/>
              <a:latin typeface="Tenorite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enorite"/>
                <a:ea typeface="+mn-ea"/>
                <a:cs typeface="+mn-cs"/>
              </a:rPr>
              <a:t>ANOVA 2*2*2 and t tests, to compare </a:t>
            </a:r>
            <a:r>
              <a:rPr kumimoji="0" lang="fr-FR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enorite"/>
                <a:ea typeface="+mn-ea"/>
                <a:cs typeface="+mn-cs"/>
              </a:rPr>
              <a:t>accuracy</a:t>
            </a:r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enorite"/>
                <a:ea typeface="+mn-ea"/>
                <a:cs typeface="+mn-cs"/>
              </a:rPr>
              <a:t> by run, by </a:t>
            </a:r>
            <a:r>
              <a:rPr kumimoji="0" lang="fr-FR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enorite"/>
                <a:ea typeface="+mn-ea"/>
                <a:cs typeface="+mn-cs"/>
              </a:rPr>
              <a:t>semantic</a:t>
            </a:r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enorite"/>
                <a:ea typeface="+mn-ea"/>
                <a:cs typeface="+mn-cs"/>
              </a:rPr>
              <a:t>, by </a:t>
            </a:r>
            <a:r>
              <a:rPr kumimoji="0" lang="fr-FR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enorite"/>
                <a:ea typeface="+mn-ea"/>
                <a:cs typeface="+mn-cs"/>
              </a:rPr>
              <a:t>reward</a:t>
            </a:r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enorite"/>
                <a:ea typeface="+mn-ea"/>
                <a:cs typeface="+mn-cs"/>
              </a:rPr>
              <a:t> condition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fr-FR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enorite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854593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630D365-8E3C-47E7-B591-81792EB545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49" y="1204721"/>
            <a:ext cx="8267296" cy="827987"/>
          </a:xfrm>
        </p:spPr>
        <p:txBody>
          <a:bodyPr>
            <a:normAutofit/>
          </a:bodyPr>
          <a:lstStyle/>
          <a:p>
            <a:r>
              <a:rPr lang="fr-FR" sz="36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1.1 Associative </a:t>
            </a:r>
            <a:r>
              <a:rPr lang="fr-FR" sz="3600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Inference</a:t>
            </a:r>
            <a:endParaRPr lang="fr-FR" sz="36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graphicFrame>
        <p:nvGraphicFramePr>
          <p:cNvPr id="4" name="Espace réservé du contenu 3">
            <a:extLst>
              <a:ext uri="{FF2B5EF4-FFF2-40B4-BE49-F238E27FC236}">
                <a16:creationId xmlns:a16="http://schemas.microsoft.com/office/drawing/2014/main" id="{F6355573-05FF-4E18-932A-B8C967B66F7B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589386613"/>
              </p:ext>
            </p:extLst>
          </p:nvPr>
        </p:nvGraphicFramePr>
        <p:xfrm>
          <a:off x="565150" y="2692400"/>
          <a:ext cx="3828174" cy="127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21" name="Espace réservé du contenu 3">
            <a:extLst>
              <a:ext uri="{FF2B5EF4-FFF2-40B4-BE49-F238E27FC236}">
                <a16:creationId xmlns:a16="http://schemas.microsoft.com/office/drawing/2014/main" id="{43B1C0F4-6B14-488B-BA57-19551FA7DC3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8715336"/>
              </p:ext>
            </p:extLst>
          </p:nvPr>
        </p:nvGraphicFramePr>
        <p:xfrm>
          <a:off x="565149" y="4003529"/>
          <a:ext cx="3828174" cy="127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aphicFrame>
        <p:nvGraphicFramePr>
          <p:cNvPr id="22" name="Espace réservé du contenu 3">
            <a:extLst>
              <a:ext uri="{FF2B5EF4-FFF2-40B4-BE49-F238E27FC236}">
                <a16:creationId xmlns:a16="http://schemas.microsoft.com/office/drawing/2014/main" id="{822173BF-012D-42F5-8881-0EAFA7564A1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63558745"/>
              </p:ext>
            </p:extLst>
          </p:nvPr>
        </p:nvGraphicFramePr>
        <p:xfrm>
          <a:off x="7034266" y="3220508"/>
          <a:ext cx="3828174" cy="127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sp>
        <p:nvSpPr>
          <p:cNvPr id="10" name="Flèche : droite 9">
            <a:extLst>
              <a:ext uri="{FF2B5EF4-FFF2-40B4-BE49-F238E27FC236}">
                <a16:creationId xmlns:a16="http://schemas.microsoft.com/office/drawing/2014/main" id="{795BA2BE-04D0-4806-B5A4-D0575F38B4B6}"/>
              </a:ext>
            </a:extLst>
          </p:cNvPr>
          <p:cNvSpPr/>
          <p:nvPr/>
        </p:nvSpPr>
        <p:spPr>
          <a:xfrm>
            <a:off x="5224590" y="3678268"/>
            <a:ext cx="978408" cy="484632"/>
          </a:xfrm>
          <a:prstGeom prst="rightArrow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Titre 1">
            <a:extLst>
              <a:ext uri="{FF2B5EF4-FFF2-40B4-BE49-F238E27FC236}">
                <a16:creationId xmlns:a16="http://schemas.microsoft.com/office/drawing/2014/main" id="{6F01ED53-CC15-4262-AAD1-F9717CC0B2DD}"/>
              </a:ext>
            </a:extLst>
          </p:cNvPr>
          <p:cNvSpPr txBox="1">
            <a:spLocks/>
          </p:cNvSpPr>
          <p:nvPr/>
        </p:nvSpPr>
        <p:spPr>
          <a:xfrm>
            <a:off x="565148" y="460882"/>
            <a:ext cx="11626851" cy="827987"/>
          </a:xfrm>
          <a:prstGeom prst="rect">
            <a:avLst/>
          </a:prstGeom>
          <a:solidFill>
            <a:schemeClr val="bg2"/>
          </a:solidFill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800" dirty="0">
                <a:solidFill>
                  <a:schemeClr val="bg2">
                    <a:lumMod val="50000"/>
                  </a:schemeClr>
                </a:solidFill>
              </a:rPr>
              <a:t>1. Introduction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857526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E32E114-89E6-4255-886E-D243841342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425" y="328730"/>
            <a:ext cx="6703752" cy="1446550"/>
          </a:xfrm>
        </p:spPr>
        <p:txBody>
          <a:bodyPr>
            <a:normAutofit fontScale="90000"/>
          </a:bodyPr>
          <a:lstStyle/>
          <a:p>
            <a:r>
              <a:rPr lang="fr-FR" b="1" dirty="0"/>
              <a:t>1. </a:t>
            </a:r>
            <a:r>
              <a:rPr lang="fr-FR" b="1" dirty="0" err="1"/>
              <a:t>Earlier</a:t>
            </a:r>
            <a:r>
              <a:rPr lang="fr-FR" b="1" dirty="0"/>
              <a:t>/</a:t>
            </a:r>
            <a:r>
              <a:rPr lang="fr-FR" b="1" dirty="0" err="1"/>
              <a:t>stronger</a:t>
            </a:r>
            <a:r>
              <a:rPr lang="fr-FR" b="1" dirty="0"/>
              <a:t> </a:t>
            </a:r>
            <a:r>
              <a:rPr lang="fr-FR" b="1" dirty="0" err="1"/>
              <a:t>reactivation</a:t>
            </a:r>
            <a:br>
              <a:rPr lang="fr-FR" b="1" dirty="0"/>
            </a:br>
            <a:r>
              <a:rPr lang="fr-FR" sz="4000" b="1" dirty="0"/>
              <a:t>1.3 </a:t>
            </a:r>
            <a:r>
              <a:rPr lang="fr-FR" sz="4000" b="1" dirty="0" err="1"/>
              <a:t>Multivariate</a:t>
            </a:r>
            <a:r>
              <a:rPr lang="fr-FR" sz="4000" b="1" dirty="0"/>
              <a:t> RSA </a:t>
            </a:r>
            <a:r>
              <a:rPr lang="fr-FR" sz="4000" b="1" dirty="0" err="1"/>
              <a:t>Specific</a:t>
            </a:r>
            <a:endParaRPr lang="fr-FR" b="1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E77160D-3666-457F-A2F8-AC26C91566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1489" y="1921397"/>
            <a:ext cx="4701331" cy="4317357"/>
          </a:xfrm>
        </p:spPr>
        <p:txBody>
          <a:bodyPr>
            <a:normAutofit/>
          </a:bodyPr>
          <a:lstStyle/>
          <a:p>
            <a:r>
              <a:rPr lang="fr-FR" b="1" dirty="0" err="1"/>
              <a:t>Preparation</a:t>
            </a:r>
            <a:endParaRPr lang="fr-FR" b="1" dirty="0"/>
          </a:p>
          <a:p>
            <a:pPr lvl="1"/>
            <a:r>
              <a:rPr lang="fr-FR" sz="1800" dirty="0" err="1"/>
              <a:t>Average</a:t>
            </a:r>
            <a:r>
              <a:rPr lang="fr-FR" sz="1800" dirty="0"/>
              <a:t> </a:t>
            </a:r>
            <a:r>
              <a:rPr lang="fr-FR" sz="1800" dirty="0" err="1"/>
              <a:t>evoked</a:t>
            </a:r>
            <a:r>
              <a:rPr lang="fr-FR" sz="1800" dirty="0"/>
              <a:t> </a:t>
            </a:r>
            <a:r>
              <a:rPr lang="fr-FR" sz="1800" dirty="0" err="1"/>
              <a:t>activity</a:t>
            </a:r>
            <a:r>
              <a:rPr lang="fr-FR" sz="1800" dirty="0"/>
              <a:t> to </a:t>
            </a:r>
            <a:r>
              <a:rPr lang="fr-FR" sz="1800" dirty="0" err="1"/>
              <a:t>specific</a:t>
            </a:r>
            <a:r>
              <a:rPr lang="fr-FR" sz="1800" dirty="0"/>
              <a:t> stimuli </a:t>
            </a:r>
            <a:r>
              <a:rPr lang="fr-FR" sz="1800" dirty="0" err="1"/>
              <a:t>from</a:t>
            </a:r>
            <a:r>
              <a:rPr lang="fr-FR" sz="1800" dirty="0"/>
              <a:t> asso phase (</a:t>
            </a:r>
            <a:r>
              <a:rPr lang="fr-FR" sz="1800" dirty="0" err="1"/>
              <a:t>eg</a:t>
            </a:r>
            <a:r>
              <a:rPr lang="fr-FR" sz="1800" dirty="0"/>
              <a:t> </a:t>
            </a:r>
            <a:r>
              <a:rPr lang="fr-FR" sz="1800" dirty="0" err="1"/>
              <a:t>averaged</a:t>
            </a:r>
            <a:r>
              <a:rPr lang="fr-FR" sz="1800" dirty="0"/>
              <a:t> </a:t>
            </a:r>
            <a:r>
              <a:rPr lang="fr-FR" sz="1800" dirty="0" err="1"/>
              <a:t>evoked</a:t>
            </a:r>
            <a:r>
              <a:rPr lang="fr-FR" sz="1800" dirty="0"/>
              <a:t> </a:t>
            </a:r>
            <a:r>
              <a:rPr lang="fr-FR" sz="1800" dirty="0" err="1"/>
              <a:t>response</a:t>
            </a:r>
            <a:r>
              <a:rPr lang="fr-FR" sz="1800" dirty="0"/>
              <a:t> to the </a:t>
            </a:r>
            <a:r>
              <a:rPr lang="fr-FR" sz="1800" dirty="0" err="1"/>
              <a:t>treadmill</a:t>
            </a:r>
            <a:r>
              <a:rPr lang="fr-FR" sz="1800" dirty="0"/>
              <a:t> </a:t>
            </a:r>
            <a:r>
              <a:rPr lang="fr-FR" sz="1800" dirty="0" err="1"/>
              <a:t>picture</a:t>
            </a:r>
            <a:r>
              <a:rPr lang="fr-FR" sz="1800" dirty="0"/>
              <a:t>) </a:t>
            </a:r>
            <a:r>
              <a:rPr lang="fr-FR" sz="1800" dirty="0" err="1"/>
              <a:t>separately</a:t>
            </a:r>
            <a:r>
              <a:rPr lang="fr-FR" sz="1800" dirty="0"/>
              <a:t> for the 3 first and 3 last </a:t>
            </a:r>
            <a:r>
              <a:rPr lang="fr-FR" sz="1800" dirty="0" err="1"/>
              <a:t>repetition</a:t>
            </a:r>
            <a:r>
              <a:rPr lang="fr-FR" sz="1800" dirty="0"/>
              <a:t> = 7 patterns per SO pair</a:t>
            </a:r>
          </a:p>
          <a:p>
            <a:pPr lvl="1"/>
            <a:r>
              <a:rPr lang="fr-FR" sz="1800" dirty="0"/>
              <a:t>SP1, SP2, SI &amp; OP1, OP2, OC1, OC2</a:t>
            </a:r>
          </a:p>
          <a:p>
            <a:pPr lvl="1"/>
            <a:r>
              <a:rPr lang="fr-FR" sz="1800" dirty="0">
                <a:highlight>
                  <a:srgbClr val="FFFF00"/>
                </a:highlight>
              </a:rPr>
              <a:t>On ventral temporal lobe ROI (</a:t>
            </a:r>
            <a:r>
              <a:rPr lang="fr-FR" sz="1800" dirty="0" err="1">
                <a:highlight>
                  <a:srgbClr val="FFFF00"/>
                </a:highlight>
              </a:rPr>
              <a:t>mask</a:t>
            </a:r>
            <a:r>
              <a:rPr lang="fr-FR" sz="1800" dirty="0">
                <a:highlight>
                  <a:srgbClr val="FFFF00"/>
                </a:highlight>
              </a:rPr>
              <a:t> </a:t>
            </a:r>
            <a:r>
              <a:rPr lang="fr-FR" sz="1800" dirty="0" err="1">
                <a:highlight>
                  <a:srgbClr val="FFFF00"/>
                </a:highlight>
              </a:rPr>
              <a:t>from</a:t>
            </a:r>
            <a:r>
              <a:rPr lang="fr-FR" sz="1800" dirty="0">
                <a:highlight>
                  <a:srgbClr val="FFFF00"/>
                </a:highlight>
              </a:rPr>
              <a:t> </a:t>
            </a:r>
            <a:r>
              <a:rPr lang="fr-FR" sz="1800" dirty="0" err="1">
                <a:highlight>
                  <a:srgbClr val="FFFF00"/>
                </a:highlight>
              </a:rPr>
              <a:t>previous</a:t>
            </a:r>
            <a:r>
              <a:rPr lang="fr-FR" sz="1800" dirty="0">
                <a:highlight>
                  <a:srgbClr val="FFFF00"/>
                </a:highlight>
              </a:rPr>
              <a:t> </a:t>
            </a:r>
            <a:r>
              <a:rPr lang="fr-FR" sz="1800" dirty="0" err="1">
                <a:highlight>
                  <a:srgbClr val="FFFF00"/>
                </a:highlight>
              </a:rPr>
              <a:t>studies</a:t>
            </a:r>
            <a:r>
              <a:rPr lang="fr-FR" sz="1800" dirty="0">
                <a:highlight>
                  <a:srgbClr val="FFFF00"/>
                </a:highlight>
              </a:rPr>
              <a:t>, </a:t>
            </a:r>
            <a:r>
              <a:rPr lang="fr-FR" sz="1800" dirty="0" err="1">
                <a:highlight>
                  <a:srgbClr val="FFFF00"/>
                </a:highlight>
              </a:rPr>
              <a:t>Zeithamova</a:t>
            </a:r>
            <a:r>
              <a:rPr lang="fr-FR" sz="1800" dirty="0">
                <a:highlight>
                  <a:srgbClr val="FFFF00"/>
                </a:highlight>
              </a:rPr>
              <a:t> 2012) – and </a:t>
            </a:r>
            <a:r>
              <a:rPr lang="fr-FR" sz="1800" dirty="0" err="1">
                <a:highlight>
                  <a:srgbClr val="FFFF00"/>
                </a:highlight>
              </a:rPr>
              <a:t>potentially</a:t>
            </a:r>
            <a:r>
              <a:rPr lang="fr-FR" sz="1800" dirty="0">
                <a:highlight>
                  <a:srgbClr val="FFFF00"/>
                </a:highlight>
              </a:rPr>
              <a:t> over </a:t>
            </a:r>
            <a:r>
              <a:rPr lang="fr-FR" sz="1800" dirty="0" err="1">
                <a:highlight>
                  <a:srgbClr val="FFFF00"/>
                </a:highlight>
              </a:rPr>
              <a:t>ROIs</a:t>
            </a:r>
            <a:endParaRPr lang="fr-FR" sz="1800" dirty="0">
              <a:highlight>
                <a:srgbClr val="FFFF00"/>
              </a:highlight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7E2E0047-CA2F-4C05-85AC-030C893516DC}"/>
              </a:ext>
            </a:extLst>
          </p:cNvPr>
          <p:cNvSpPr txBox="1"/>
          <p:nvPr/>
        </p:nvSpPr>
        <p:spPr>
          <a:xfrm>
            <a:off x="6321788" y="1079120"/>
            <a:ext cx="5374511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b="1" dirty="0"/>
              <a:t>B. Cond phase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fr-FR" dirty="0">
                <a:solidFill>
                  <a:srgbClr val="000000"/>
                </a:solidFill>
                <a:highlight>
                  <a:srgbClr val="00FFFF"/>
                </a:highlight>
                <a:latin typeface="Tenorite"/>
              </a:rPr>
              <a:t>NOT SURE TOO POSSIBILITIES AND IMPLICAITONS</a:t>
            </a:r>
            <a:endParaRPr lang="fr-FR" sz="2400" b="1" dirty="0">
              <a:highlight>
                <a:srgbClr val="00FFFF"/>
              </a:highlight>
            </a:endParaRPr>
          </a:p>
          <a:p>
            <a:r>
              <a:rPr lang="fr-FR" sz="2400" b="1" dirty="0"/>
              <a:t>C. AC </a:t>
            </a:r>
            <a:r>
              <a:rPr lang="fr-FR" sz="2400" b="1" dirty="0" err="1"/>
              <a:t>Inference</a:t>
            </a:r>
            <a:r>
              <a:rPr lang="fr-FR" sz="2400" b="1" dirty="0"/>
              <a:t> phase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fr-FR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enorite"/>
                <a:ea typeface="+mn-ea"/>
                <a:cs typeface="+mn-cs"/>
              </a:rPr>
              <a:t>r</a:t>
            </a:r>
            <a:endParaRPr kumimoji="0" lang="fr-FR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enorite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872257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E32E114-89E6-4255-886E-D243841342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425" y="328730"/>
            <a:ext cx="6703752" cy="1446550"/>
          </a:xfrm>
        </p:spPr>
        <p:txBody>
          <a:bodyPr>
            <a:normAutofit fontScale="90000"/>
          </a:bodyPr>
          <a:lstStyle/>
          <a:p>
            <a:r>
              <a:rPr lang="fr-FR" b="1" dirty="0"/>
              <a:t>1. </a:t>
            </a:r>
            <a:r>
              <a:rPr lang="fr-FR" b="1" dirty="0" err="1"/>
              <a:t>Earlier</a:t>
            </a:r>
            <a:r>
              <a:rPr lang="fr-FR" b="1" dirty="0"/>
              <a:t>/</a:t>
            </a:r>
            <a:r>
              <a:rPr lang="fr-FR" b="1" dirty="0" err="1"/>
              <a:t>stronger</a:t>
            </a:r>
            <a:r>
              <a:rPr lang="fr-FR" b="1" dirty="0"/>
              <a:t> </a:t>
            </a:r>
            <a:r>
              <a:rPr lang="fr-FR" b="1" dirty="0" err="1"/>
              <a:t>reactivation</a:t>
            </a:r>
            <a:br>
              <a:rPr lang="fr-FR" b="1" dirty="0"/>
            </a:br>
            <a:r>
              <a:rPr lang="fr-FR" sz="4400" b="1" dirty="0"/>
              <a:t>1.1 </a:t>
            </a:r>
            <a:r>
              <a:rPr lang="fr-FR" sz="4400" b="1" dirty="0" err="1"/>
              <a:t>Univariate</a:t>
            </a:r>
            <a:endParaRPr lang="fr-FR" b="1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E77160D-3666-457F-A2F8-AC26C91566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1489" y="1921397"/>
            <a:ext cx="4701331" cy="4317357"/>
          </a:xfrm>
        </p:spPr>
        <p:txBody>
          <a:bodyPr>
            <a:normAutofit fontScale="92500" lnSpcReduction="10000"/>
          </a:bodyPr>
          <a:lstStyle/>
          <a:p>
            <a:r>
              <a:rPr lang="fr-FR" b="1" dirty="0" err="1"/>
              <a:t>Define</a:t>
            </a:r>
            <a:r>
              <a:rPr lang="fr-FR" b="1" dirty="0"/>
              <a:t> </a:t>
            </a:r>
            <a:r>
              <a:rPr lang="fr-FR" b="1" dirty="0" err="1"/>
              <a:t>different</a:t>
            </a:r>
            <a:r>
              <a:rPr lang="fr-FR" b="1" dirty="0"/>
              <a:t> </a:t>
            </a:r>
            <a:r>
              <a:rPr lang="fr-FR" b="1" dirty="0" err="1"/>
              <a:t>ROIs</a:t>
            </a:r>
            <a:r>
              <a:rPr lang="fr-FR" b="1" dirty="0"/>
              <a:t> (Wimmer 2012)</a:t>
            </a:r>
          </a:p>
          <a:p>
            <a:pPr lvl="1"/>
            <a:r>
              <a:rPr lang="fr-FR" dirty="0" err="1"/>
              <a:t>Contrast</a:t>
            </a:r>
            <a:r>
              <a:rPr lang="fr-FR" dirty="0"/>
              <a:t> </a:t>
            </a:r>
            <a:r>
              <a:rPr lang="fr-FR" dirty="0" err="1"/>
              <a:t>Scene</a:t>
            </a:r>
            <a:r>
              <a:rPr lang="fr-FR" dirty="0"/>
              <a:t> – Object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localizer</a:t>
            </a:r>
            <a:endParaRPr lang="fr-FR" dirty="0"/>
          </a:p>
          <a:p>
            <a:pPr lvl="1"/>
            <a:r>
              <a:rPr lang="en-US" dirty="0"/>
              <a:t>Include only voxels in the top 1% AND that fell </a:t>
            </a:r>
            <a:r>
              <a:rPr lang="en-US" dirty="0">
                <a:highlight>
                  <a:srgbClr val="FFFF00"/>
                </a:highlight>
              </a:rPr>
              <a:t>within a group mask </a:t>
            </a:r>
            <a:r>
              <a:rPr lang="en-US" dirty="0"/>
              <a:t>to define a SCENE mask and an OBJECT mask</a:t>
            </a:r>
            <a:endParaRPr lang="fr-FR" dirty="0"/>
          </a:p>
          <a:p>
            <a:r>
              <a:rPr lang="fr-FR" dirty="0" err="1"/>
              <a:t>Same</a:t>
            </a:r>
            <a:r>
              <a:rPr lang="fr-FR" dirty="0"/>
              <a:t> </a:t>
            </a:r>
            <a:r>
              <a:rPr lang="fr-FR" dirty="0" err="1"/>
              <a:t>contrasts</a:t>
            </a:r>
            <a:r>
              <a:rPr lang="fr-FR" dirty="0"/>
              <a:t> </a:t>
            </a:r>
            <a:r>
              <a:rPr lang="fr-FR" dirty="0" err="1"/>
              <a:t>during</a:t>
            </a:r>
            <a:r>
              <a:rPr lang="fr-FR" dirty="0"/>
              <a:t> </a:t>
            </a:r>
            <a:r>
              <a:rPr lang="fr-FR" dirty="0" err="1"/>
              <a:t>other</a:t>
            </a:r>
            <a:r>
              <a:rPr lang="fr-FR" dirty="0"/>
              <a:t> phases</a:t>
            </a:r>
          </a:p>
          <a:p>
            <a:pPr lvl="1"/>
            <a:r>
              <a:rPr lang="fr-FR" dirty="0" err="1"/>
              <a:t>Average</a:t>
            </a:r>
            <a:r>
              <a:rPr lang="fr-FR" dirty="0"/>
              <a:t> </a:t>
            </a:r>
            <a:r>
              <a:rPr lang="fr-FR" dirty="0" err="1"/>
              <a:t>activity</a:t>
            </a:r>
            <a:r>
              <a:rPr lang="fr-FR" dirty="0"/>
              <a:t> </a:t>
            </a:r>
            <a:r>
              <a:rPr lang="fr-FR" dirty="0" err="1"/>
              <a:t>within</a:t>
            </a:r>
            <a:r>
              <a:rPr lang="fr-FR" dirty="0"/>
              <a:t> </a:t>
            </a:r>
            <a:r>
              <a:rPr lang="fr-FR" dirty="0" err="1"/>
              <a:t>each</a:t>
            </a:r>
            <a:r>
              <a:rPr lang="fr-FR" dirty="0"/>
              <a:t> </a:t>
            </a:r>
            <a:r>
              <a:rPr lang="fr-FR" dirty="0" err="1"/>
              <a:t>mask</a:t>
            </a:r>
            <a:r>
              <a:rPr lang="fr-FR" dirty="0"/>
              <a:t>; for </a:t>
            </a:r>
            <a:r>
              <a:rPr lang="fr-FR" dirty="0" err="1"/>
              <a:t>each</a:t>
            </a:r>
            <a:r>
              <a:rPr lang="fr-FR" dirty="0"/>
              <a:t> </a:t>
            </a:r>
            <a:r>
              <a:rPr lang="fr-FR" dirty="0" err="1"/>
              <a:t>category</a:t>
            </a:r>
            <a:r>
              <a:rPr lang="fr-FR" dirty="0"/>
              <a:t>, </a:t>
            </a:r>
            <a:r>
              <a:rPr lang="fr-FR" dirty="0" err="1"/>
              <a:t>each</a:t>
            </a:r>
            <a:r>
              <a:rPr lang="fr-FR" dirty="0"/>
              <a:t> participant, </a:t>
            </a:r>
            <a:r>
              <a:rPr lang="fr-FR" dirty="0" err="1"/>
              <a:t>each</a:t>
            </a:r>
            <a:r>
              <a:rPr lang="fr-FR" dirty="0"/>
              <a:t> condition, </a:t>
            </a:r>
            <a:r>
              <a:rPr lang="fr-FR" dirty="0" err="1"/>
              <a:t>each</a:t>
            </a:r>
            <a:r>
              <a:rPr lang="fr-FR"/>
              <a:t> run</a:t>
            </a:r>
            <a:endParaRPr lang="en-US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7E2E0047-CA2F-4C05-85AC-030C893516DC}"/>
              </a:ext>
            </a:extLst>
          </p:cNvPr>
          <p:cNvSpPr txBox="1"/>
          <p:nvPr/>
        </p:nvSpPr>
        <p:spPr>
          <a:xfrm>
            <a:off x="6377650" y="1098305"/>
            <a:ext cx="5092861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AutoNum type="alphaUcPeriod"/>
            </a:pPr>
            <a:r>
              <a:rPr lang="fr-FR" sz="2800" b="1" dirty="0" err="1"/>
              <a:t>Precond</a:t>
            </a:r>
            <a:r>
              <a:rPr lang="fr-FR" sz="2800" b="1" dirty="0"/>
              <a:t> phase </a:t>
            </a:r>
          </a:p>
          <a:p>
            <a:pPr marL="342900" indent="-342900">
              <a:buFontTx/>
              <a:buChar char="-"/>
            </a:pPr>
            <a:r>
              <a:rPr lang="fr-FR" sz="2000" dirty="0"/>
              <a:t>Test Object (B) classifier on A </a:t>
            </a:r>
            <a:r>
              <a:rPr lang="fr-FR" sz="2000" dirty="0" err="1"/>
              <a:t>activity</a:t>
            </a:r>
            <a:r>
              <a:rPr lang="fr-FR" sz="2000" dirty="0"/>
              <a:t> and </a:t>
            </a:r>
            <a:r>
              <a:rPr lang="fr-FR" sz="2000" dirty="0" err="1"/>
              <a:t>see</a:t>
            </a:r>
            <a:r>
              <a:rPr lang="fr-FR" sz="2000" dirty="0"/>
              <a:t> if B output </a:t>
            </a:r>
            <a:r>
              <a:rPr lang="fr-FR" sz="2000" dirty="0" err="1"/>
              <a:t>increases</a:t>
            </a:r>
            <a:r>
              <a:rPr lang="fr-FR" sz="2000" dirty="0"/>
              <a:t>, and if </a:t>
            </a:r>
            <a:r>
              <a:rPr lang="fr-FR" sz="2000" dirty="0" err="1"/>
              <a:t>it</a:t>
            </a:r>
            <a:r>
              <a:rPr lang="fr-FR" sz="2000" dirty="0"/>
              <a:t> </a:t>
            </a:r>
            <a:r>
              <a:rPr lang="fr-FR" sz="2000" dirty="0" err="1"/>
              <a:t>increases</a:t>
            </a:r>
            <a:r>
              <a:rPr lang="fr-FR" sz="2000" dirty="0"/>
              <a:t> </a:t>
            </a:r>
            <a:r>
              <a:rPr lang="fr-FR" sz="2000" dirty="0" err="1"/>
              <a:t>differentially</a:t>
            </a:r>
            <a:r>
              <a:rPr lang="fr-FR" sz="2000" dirty="0"/>
              <a:t> </a:t>
            </a:r>
            <a:r>
              <a:rPr lang="fr-FR" sz="2000" dirty="0" err="1"/>
              <a:t>depending</a:t>
            </a:r>
            <a:r>
              <a:rPr lang="fr-FR" sz="2000" dirty="0"/>
              <a:t> on </a:t>
            </a:r>
            <a:r>
              <a:rPr lang="fr-FR" sz="2000" dirty="0" err="1"/>
              <a:t>semantic</a:t>
            </a:r>
            <a:r>
              <a:rPr lang="fr-FR" sz="2000" dirty="0"/>
              <a:t> </a:t>
            </a:r>
            <a:r>
              <a:rPr lang="fr-FR" sz="2000" dirty="0" err="1"/>
              <a:t>status</a:t>
            </a:r>
            <a:r>
              <a:rPr lang="fr-FR" sz="2000" dirty="0"/>
              <a:t> (ANOVA 6*2 and t tests)</a:t>
            </a:r>
          </a:p>
          <a:p>
            <a:r>
              <a:rPr lang="fr-FR" sz="2800" b="1" dirty="0"/>
              <a:t>B. Cond phase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Test </a:t>
            </a:r>
            <a:r>
              <a:rPr lang="fr-FR" sz="2000" dirty="0" err="1"/>
              <a:t>Scene</a:t>
            </a:r>
            <a:r>
              <a:rPr lang="fr-FR" sz="2000" dirty="0"/>
              <a:t> (A) classifier on B </a:t>
            </a:r>
            <a:r>
              <a:rPr lang="fr-FR" sz="2000" dirty="0" err="1"/>
              <a:t>activity</a:t>
            </a:r>
            <a:r>
              <a:rPr lang="fr-FR" sz="2000" dirty="0"/>
              <a:t> and </a:t>
            </a:r>
            <a:r>
              <a:rPr lang="fr-FR" sz="2000" dirty="0" err="1"/>
              <a:t>see</a:t>
            </a:r>
            <a:r>
              <a:rPr lang="fr-FR" sz="2000" dirty="0"/>
              <a:t> if A output </a:t>
            </a:r>
            <a:r>
              <a:rPr lang="fr-FR" sz="2000" dirty="0" err="1"/>
              <a:t>increases</a:t>
            </a:r>
            <a:r>
              <a:rPr lang="fr-FR" sz="2000" dirty="0"/>
              <a:t>, and if </a:t>
            </a:r>
            <a:r>
              <a:rPr lang="fr-FR" sz="2000" dirty="0" err="1"/>
              <a:t>it</a:t>
            </a:r>
            <a:r>
              <a:rPr lang="fr-FR" sz="2000" dirty="0"/>
              <a:t> </a:t>
            </a:r>
            <a:r>
              <a:rPr lang="fr-FR" sz="2000" dirty="0" err="1"/>
              <a:t>increases</a:t>
            </a:r>
            <a:r>
              <a:rPr lang="fr-FR" sz="2000" dirty="0"/>
              <a:t> </a:t>
            </a:r>
            <a:r>
              <a:rPr lang="fr-FR" sz="2000" dirty="0" err="1"/>
              <a:t>differentially</a:t>
            </a:r>
            <a:r>
              <a:rPr lang="fr-FR" sz="2000" dirty="0"/>
              <a:t> </a:t>
            </a:r>
            <a:r>
              <a:rPr lang="fr-FR" sz="2000" dirty="0" err="1"/>
              <a:t>depending</a:t>
            </a:r>
            <a:r>
              <a:rPr lang="fr-FR" sz="2000" dirty="0"/>
              <a:t>  on </a:t>
            </a:r>
            <a:r>
              <a:rPr lang="fr-FR" sz="2000" b="1" dirty="0" err="1"/>
              <a:t>reward</a:t>
            </a:r>
            <a:r>
              <a:rPr lang="fr-FR" sz="2000" dirty="0"/>
              <a:t> and </a:t>
            </a:r>
            <a:r>
              <a:rPr lang="fr-FR" sz="2000" b="1" dirty="0" err="1"/>
              <a:t>semantic</a:t>
            </a:r>
            <a:r>
              <a:rPr lang="fr-FR" sz="2000" dirty="0"/>
              <a:t> </a:t>
            </a:r>
            <a:r>
              <a:rPr lang="fr-FR" sz="2000" dirty="0">
                <a:highlight>
                  <a:srgbClr val="FFFF00"/>
                </a:highlight>
              </a:rPr>
              <a:t>(ANOVA 6*2*2 and 6*4 and t tests)</a:t>
            </a:r>
          </a:p>
          <a:p>
            <a:r>
              <a:rPr lang="fr-FR" sz="2800" b="1" dirty="0"/>
              <a:t>C. AC </a:t>
            </a:r>
            <a:r>
              <a:rPr lang="fr-FR" sz="2800" b="1" dirty="0" err="1"/>
              <a:t>Inference</a:t>
            </a:r>
            <a:r>
              <a:rPr lang="fr-FR" sz="2800" b="1" dirty="0"/>
              <a:t> phase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Test if </a:t>
            </a:r>
            <a:r>
              <a:rPr lang="fr-FR" sz="2000" dirty="0" err="1"/>
              <a:t>higher</a:t>
            </a:r>
            <a:r>
              <a:rPr lang="fr-FR" sz="2000" dirty="0"/>
              <a:t> B (</a:t>
            </a:r>
            <a:r>
              <a:rPr lang="fr-FR" sz="2000" dirty="0" err="1"/>
              <a:t>object</a:t>
            </a:r>
            <a:r>
              <a:rPr lang="fr-FR" sz="2000" dirty="0"/>
              <a:t>) output for </a:t>
            </a:r>
            <a:r>
              <a:rPr lang="fr-FR" sz="2000" dirty="0" err="1"/>
              <a:t>semantic</a:t>
            </a:r>
            <a:r>
              <a:rPr lang="fr-FR" sz="2000" dirty="0"/>
              <a:t> </a:t>
            </a:r>
            <a:r>
              <a:rPr lang="fr-FR" sz="2000" dirty="0" err="1"/>
              <a:t>link</a:t>
            </a:r>
            <a:r>
              <a:rPr lang="fr-FR" sz="2000" dirty="0"/>
              <a:t> and/or </a:t>
            </a:r>
            <a:r>
              <a:rPr lang="fr-FR" sz="2000" dirty="0" err="1"/>
              <a:t>reward</a:t>
            </a:r>
            <a:r>
              <a:rPr lang="fr-FR" sz="2000" dirty="0"/>
              <a:t> (ANOVA 2*2 and t tests)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>
                <a:highlight>
                  <a:srgbClr val="00FFFF"/>
                </a:highlight>
              </a:rPr>
              <a:t>Test if B (</a:t>
            </a:r>
            <a:r>
              <a:rPr lang="fr-FR" sz="2000" dirty="0" err="1">
                <a:highlight>
                  <a:srgbClr val="00FFFF"/>
                </a:highlight>
              </a:rPr>
              <a:t>object</a:t>
            </a:r>
            <a:r>
              <a:rPr lang="fr-FR" sz="2000" dirty="0">
                <a:highlight>
                  <a:srgbClr val="00FFFF"/>
                </a:highlight>
              </a:rPr>
              <a:t>) output </a:t>
            </a:r>
            <a:r>
              <a:rPr lang="fr-FR" sz="2000" dirty="0" err="1">
                <a:highlight>
                  <a:srgbClr val="00FFFF"/>
                </a:highlight>
              </a:rPr>
              <a:t>decrease</a:t>
            </a:r>
            <a:r>
              <a:rPr lang="fr-FR" sz="2000" dirty="0">
                <a:highlight>
                  <a:srgbClr val="00FFFF"/>
                </a:highlight>
              </a:rPr>
              <a:t> </a:t>
            </a:r>
            <a:r>
              <a:rPr lang="fr-FR" sz="2000" dirty="0" err="1">
                <a:highlight>
                  <a:srgbClr val="00FFFF"/>
                </a:highlight>
              </a:rPr>
              <a:t>with</a:t>
            </a:r>
            <a:r>
              <a:rPr lang="fr-FR" sz="2000" dirty="0">
                <a:highlight>
                  <a:srgbClr val="00FFFF"/>
                </a:highlight>
              </a:rPr>
              <a:t> run (</a:t>
            </a:r>
            <a:r>
              <a:rPr lang="fr-FR" sz="2000" dirty="0" err="1">
                <a:highlight>
                  <a:srgbClr val="00FFFF"/>
                </a:highlight>
              </a:rPr>
              <a:t>because</a:t>
            </a:r>
            <a:r>
              <a:rPr lang="fr-FR" sz="2000" dirty="0">
                <a:highlight>
                  <a:srgbClr val="00FFFF"/>
                </a:highlight>
              </a:rPr>
              <a:t> direct association </a:t>
            </a:r>
            <a:r>
              <a:rPr lang="fr-FR" sz="2000" dirty="0" err="1">
                <a:highlight>
                  <a:srgbClr val="00FFFF"/>
                </a:highlight>
              </a:rPr>
              <a:t>created</a:t>
            </a:r>
            <a:r>
              <a:rPr lang="fr-FR" sz="2000" dirty="0">
                <a:highlight>
                  <a:srgbClr val="00FFFF"/>
                </a:highlight>
              </a:rPr>
              <a:t>)</a:t>
            </a:r>
          </a:p>
          <a:p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27531033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D55F44B-5A37-44B2-AB5A-0025F95C47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Hippocampal</a:t>
            </a:r>
            <a:r>
              <a:rPr lang="fr-FR" dirty="0"/>
              <a:t> </a:t>
            </a:r>
            <a:r>
              <a:rPr lang="fr-FR" dirty="0" err="1"/>
              <a:t>activity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FE5117D-1BED-4BB5-A3C3-213A7899BA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643453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356672D-3094-40B2-9589-839C73E37D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Hippocampal</a:t>
            </a:r>
            <a:r>
              <a:rPr lang="fr-FR" dirty="0"/>
              <a:t> </a:t>
            </a:r>
            <a:r>
              <a:rPr lang="fr-FR" dirty="0" err="1"/>
              <a:t>connectivty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D0428EC-2C45-4634-8A85-EDB05AC93B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398245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696182A-12EF-4BEB-8F6F-7848088A21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Other</a:t>
            </a:r>
            <a:r>
              <a:rPr lang="fr-FR" dirty="0"/>
              <a:t> </a:t>
            </a:r>
            <a:r>
              <a:rPr lang="fr-FR" dirty="0" err="1"/>
              <a:t>regions</a:t>
            </a:r>
            <a:r>
              <a:rPr lang="fr-FR" dirty="0"/>
              <a:t> </a:t>
            </a:r>
            <a:r>
              <a:rPr lang="fr-FR" dirty="0" err="1"/>
              <a:t>involvement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BFBC996-1AEB-4D2D-8310-420C6CA757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989753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970B3AD-65F7-49FC-A4C4-384F7BE46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600" dirty="0">
                <a:solidFill>
                  <a:schemeClr val="tx2">
                    <a:lumMod val="25000"/>
                    <a:lumOff val="75000"/>
                  </a:schemeClr>
                </a:solidFill>
              </a:rPr>
              <a:t>1.1 Associative </a:t>
            </a:r>
            <a:r>
              <a:rPr lang="fr-FR" sz="3600" dirty="0" err="1">
                <a:solidFill>
                  <a:schemeClr val="tx2">
                    <a:lumMod val="25000"/>
                    <a:lumOff val="75000"/>
                  </a:schemeClr>
                </a:solidFill>
              </a:rPr>
              <a:t>Inference</a:t>
            </a:r>
            <a:endParaRPr lang="fr-FR" sz="3600" dirty="0">
              <a:solidFill>
                <a:schemeClr val="tx2">
                  <a:lumMod val="25000"/>
                  <a:lumOff val="75000"/>
                </a:schemeClr>
              </a:solidFill>
            </a:endParaRPr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A64F8508-4BA3-46F8-AAAB-2A657C07EC24}"/>
              </a:ext>
            </a:extLst>
          </p:cNvPr>
          <p:cNvSpPr txBox="1">
            <a:spLocks/>
          </p:cNvSpPr>
          <p:nvPr/>
        </p:nvSpPr>
        <p:spPr>
          <a:xfrm>
            <a:off x="565149" y="393479"/>
            <a:ext cx="11626851" cy="827987"/>
          </a:xfrm>
          <a:prstGeom prst="rect">
            <a:avLst/>
          </a:prstGeom>
          <a:solidFill>
            <a:schemeClr val="bg2"/>
          </a:solidFill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800" dirty="0">
                <a:solidFill>
                  <a:schemeClr val="bg2">
                    <a:lumMod val="90000"/>
                  </a:schemeClr>
                </a:solidFill>
              </a:rPr>
              <a:t>1. Introduction</a:t>
            </a:r>
            <a:r>
              <a:rPr lang="fr-FR" dirty="0">
                <a:solidFill>
                  <a:schemeClr val="bg2">
                    <a:lumMod val="90000"/>
                  </a:schemeClr>
                </a:solidFill>
              </a:rPr>
              <a:t> </a:t>
            </a:r>
          </a:p>
        </p:txBody>
      </p:sp>
      <p:sp>
        <p:nvSpPr>
          <p:cNvPr id="8" name="Espace réservé du contenu 7">
            <a:extLst>
              <a:ext uri="{FF2B5EF4-FFF2-40B4-BE49-F238E27FC236}">
                <a16:creationId xmlns:a16="http://schemas.microsoft.com/office/drawing/2014/main" id="{99E0D7D2-5741-4721-B7DE-56A4255702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65111" y="2082038"/>
            <a:ext cx="4946643" cy="4399823"/>
          </a:xfrm>
        </p:spPr>
        <p:txBody>
          <a:bodyPr>
            <a:normAutofit fontScale="77500" lnSpcReduction="20000"/>
          </a:bodyPr>
          <a:lstStyle/>
          <a:p>
            <a:pPr marL="285750" indent="-285750">
              <a:buFontTx/>
              <a:buChar char="-"/>
            </a:pPr>
            <a:r>
              <a:rPr lang="fr-FR" dirty="0"/>
              <a:t>State </a:t>
            </a:r>
            <a:r>
              <a:rPr lang="fr-FR" dirty="0" err="1"/>
              <a:t>representation</a:t>
            </a:r>
            <a:endParaRPr lang="fr-FR" dirty="0"/>
          </a:p>
          <a:p>
            <a:pPr marL="742950" lvl="1" indent="-285750">
              <a:buFontTx/>
              <a:buChar char="-"/>
            </a:pPr>
            <a:r>
              <a:rPr lang="fr-FR" dirty="0"/>
              <a:t>OFC	                (Spalding 18, Jones 12)</a:t>
            </a:r>
          </a:p>
          <a:p>
            <a:pPr marL="742950" lvl="1" indent="-285750">
              <a:buFontTx/>
              <a:buChar char="-"/>
            </a:pPr>
            <a:r>
              <a:rPr lang="fr-FR" dirty="0"/>
              <a:t>OFC-</a:t>
            </a:r>
            <a:r>
              <a:rPr lang="fr-FR" dirty="0" err="1"/>
              <a:t>hippocampus</a:t>
            </a:r>
            <a:r>
              <a:rPr lang="fr-FR" dirty="0"/>
              <a:t>                           (Bowman)</a:t>
            </a:r>
          </a:p>
          <a:p>
            <a:pPr marL="285750" indent="-285750">
              <a:buFontTx/>
              <a:buChar char="-"/>
            </a:pPr>
            <a:r>
              <a:rPr lang="fr-FR" dirty="0"/>
              <a:t>Value computation</a:t>
            </a:r>
          </a:p>
          <a:p>
            <a:pPr marL="742950" lvl="1" indent="-285750">
              <a:buFontTx/>
              <a:buChar char="-"/>
            </a:pPr>
            <a:r>
              <a:rPr lang="fr-FR" dirty="0"/>
              <a:t>Striatum &amp; VTA dopamine (RL)</a:t>
            </a:r>
          </a:p>
          <a:p>
            <a:pPr marL="285750" indent="-285750">
              <a:buFontTx/>
              <a:buChar char="-"/>
            </a:pPr>
            <a:r>
              <a:rPr lang="fr-FR" dirty="0" err="1"/>
              <a:t>Generalisation</a:t>
            </a:r>
            <a:endParaRPr lang="fr-FR" dirty="0"/>
          </a:p>
          <a:p>
            <a:pPr marL="742950" lvl="1" indent="-285750">
              <a:buFontTx/>
              <a:buChar char="-"/>
            </a:pPr>
            <a:r>
              <a:rPr lang="fr-FR" dirty="0"/>
              <a:t>OFC </a:t>
            </a:r>
            <a:r>
              <a:rPr lang="fr-FR" dirty="0" err="1"/>
              <a:t>hippocampus</a:t>
            </a:r>
            <a:r>
              <a:rPr lang="fr-FR" dirty="0"/>
              <a:t>                    (</a:t>
            </a:r>
            <a:r>
              <a:rPr lang="fr-FR" dirty="0" err="1"/>
              <a:t>Schlichting</a:t>
            </a:r>
            <a:r>
              <a:rPr lang="fr-FR" dirty="0"/>
              <a:t> 16)</a:t>
            </a:r>
          </a:p>
          <a:p>
            <a:pPr marL="742950" lvl="1" indent="-285750">
              <a:buFontTx/>
              <a:buChar char="-"/>
            </a:pPr>
            <a:r>
              <a:rPr lang="fr-FR" dirty="0"/>
              <a:t>Striatum- hippo FC	               (Wimmer 12)</a:t>
            </a:r>
          </a:p>
          <a:p>
            <a:pPr marL="742950" lvl="1" indent="-285750">
              <a:buFontTx/>
              <a:buChar char="-"/>
            </a:pPr>
            <a:r>
              <a:rPr lang="fr-FR" dirty="0"/>
              <a:t>Dopamine to MTL? 		  (</a:t>
            </a:r>
            <a:r>
              <a:rPr lang="fr-FR" dirty="0" err="1"/>
              <a:t>Kahnt</a:t>
            </a:r>
            <a:r>
              <a:rPr lang="fr-FR" dirty="0"/>
              <a:t> 16)</a:t>
            </a:r>
          </a:p>
          <a:p>
            <a:pPr marL="285750" indent="-285750">
              <a:buFontTx/>
              <a:buChar char="-"/>
            </a:pPr>
            <a:r>
              <a:rPr lang="fr-FR" dirty="0" err="1"/>
              <a:t>Semantic</a:t>
            </a:r>
            <a:r>
              <a:rPr lang="fr-FR" dirty="0"/>
              <a:t> association 	       </a:t>
            </a:r>
            <a:r>
              <a:rPr lang="fr-FR" sz="1900" dirty="0"/>
              <a:t>(Ryan et al., 2016)</a:t>
            </a:r>
          </a:p>
          <a:p>
            <a:pPr marL="742950" lvl="1" indent="-285750">
              <a:buFontTx/>
              <a:buChar char="-"/>
            </a:pPr>
            <a:r>
              <a:rPr lang="fr-FR" dirty="0" err="1"/>
              <a:t>Facilitates</a:t>
            </a:r>
            <a:r>
              <a:rPr lang="fr-FR" dirty="0"/>
              <a:t> associative </a:t>
            </a:r>
            <a:r>
              <a:rPr lang="fr-FR" dirty="0" err="1"/>
              <a:t>learning</a:t>
            </a:r>
            <a:endParaRPr lang="fr-FR" dirty="0"/>
          </a:p>
          <a:p>
            <a:pPr marL="742950" lvl="1" indent="-285750">
              <a:buFontTx/>
              <a:buChar char="-"/>
            </a:pPr>
            <a:r>
              <a:rPr lang="fr-FR" dirty="0"/>
              <a:t>But not if </a:t>
            </a:r>
            <a:r>
              <a:rPr lang="fr-FR" b="1" dirty="0" err="1"/>
              <a:t>hippocampus</a:t>
            </a:r>
            <a:r>
              <a:rPr lang="fr-FR" b="1" dirty="0"/>
              <a:t> </a:t>
            </a:r>
            <a:r>
              <a:rPr lang="fr-FR" b="1" dirty="0" err="1"/>
              <a:t>lesion</a:t>
            </a:r>
            <a:r>
              <a:rPr lang="fr-FR" b="1" dirty="0"/>
              <a:t> </a:t>
            </a:r>
          </a:p>
          <a:p>
            <a:pPr marL="285750" indent="-285750">
              <a:buFontTx/>
              <a:buChar char="-"/>
            </a:pPr>
            <a:endParaRPr lang="fr-FR" dirty="0"/>
          </a:p>
          <a:p>
            <a:pPr marL="742950" lvl="1" indent="-285750">
              <a:buFontTx/>
              <a:buChar char="-"/>
            </a:pPr>
            <a:endParaRPr lang="fr-FR" dirty="0"/>
          </a:p>
          <a:p>
            <a:endParaRPr lang="fr-FR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2B45DF0-41C0-4D1A-BE74-27F498DC54A7}"/>
              </a:ext>
            </a:extLst>
          </p:cNvPr>
          <p:cNvSpPr/>
          <p:nvPr/>
        </p:nvSpPr>
        <p:spPr>
          <a:xfrm>
            <a:off x="6096000" y="2316514"/>
            <a:ext cx="4993867" cy="393086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9BCEEB9-0A08-40F3-A10F-107E473741D8}"/>
              </a:ext>
            </a:extLst>
          </p:cNvPr>
          <p:cNvGrpSpPr/>
          <p:nvPr/>
        </p:nvGrpSpPr>
        <p:grpSpPr>
          <a:xfrm>
            <a:off x="6597368" y="2390086"/>
            <a:ext cx="2451366" cy="2331992"/>
            <a:chOff x="6597368" y="2390086"/>
            <a:chExt cx="2451366" cy="2331992"/>
          </a:xfrm>
        </p:grpSpPr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B2C6C67A-A5D8-451B-B176-C8ED74E97B17}"/>
                </a:ext>
              </a:extLst>
            </p:cNvPr>
            <p:cNvSpPr/>
            <p:nvPr/>
          </p:nvSpPr>
          <p:spPr>
            <a:xfrm>
              <a:off x="8134334" y="2390086"/>
              <a:ext cx="914400" cy="914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HPC</a:t>
              </a:r>
            </a:p>
          </p:txBody>
        </p:sp>
        <p:sp>
          <p:nvSpPr>
            <p:cNvPr id="13" name="Ellipse 12">
              <a:extLst>
                <a:ext uri="{FF2B5EF4-FFF2-40B4-BE49-F238E27FC236}">
                  <a16:creationId xmlns:a16="http://schemas.microsoft.com/office/drawing/2014/main" id="{053ED46E-6BD9-4920-B4AF-B05E05F87052}"/>
                </a:ext>
              </a:extLst>
            </p:cNvPr>
            <p:cNvSpPr/>
            <p:nvPr/>
          </p:nvSpPr>
          <p:spPr>
            <a:xfrm>
              <a:off x="6597368" y="3807678"/>
              <a:ext cx="914400" cy="914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OFC</a:t>
              </a:r>
            </a:p>
          </p:txBody>
        </p:sp>
        <p:cxnSp>
          <p:nvCxnSpPr>
            <p:cNvPr id="16" name="Connecteur droit avec flèche 15">
              <a:extLst>
                <a:ext uri="{FF2B5EF4-FFF2-40B4-BE49-F238E27FC236}">
                  <a16:creationId xmlns:a16="http://schemas.microsoft.com/office/drawing/2014/main" id="{68DE696F-AB45-4F4A-8F0A-62A4B4053FB9}"/>
                </a:ext>
              </a:extLst>
            </p:cNvPr>
            <p:cNvCxnSpPr>
              <a:stCxn id="13" idx="0"/>
              <a:endCxn id="12" idx="2"/>
            </p:cNvCxnSpPr>
            <p:nvPr/>
          </p:nvCxnSpPr>
          <p:spPr>
            <a:xfrm flipV="1">
              <a:off x="7054568" y="2847286"/>
              <a:ext cx="1079766" cy="960392"/>
            </a:xfrm>
            <a:prstGeom prst="straightConnector1">
              <a:avLst/>
            </a:prstGeom>
            <a:ln w="57150">
              <a:solidFill>
                <a:schemeClr val="tx1">
                  <a:lumMod val="95000"/>
                  <a:lumOff val="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ZoneTexte 19">
              <a:extLst>
                <a:ext uri="{FF2B5EF4-FFF2-40B4-BE49-F238E27FC236}">
                  <a16:creationId xmlns:a16="http://schemas.microsoft.com/office/drawing/2014/main" id="{6DA0678A-37BD-42DE-B8AC-BE43C179A88A}"/>
                </a:ext>
              </a:extLst>
            </p:cNvPr>
            <p:cNvSpPr txBox="1"/>
            <p:nvPr/>
          </p:nvSpPr>
          <p:spPr>
            <a:xfrm>
              <a:off x="6622972" y="2715906"/>
              <a:ext cx="150823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(</a:t>
              </a:r>
              <a:r>
                <a:rPr lang="fr-FR" dirty="0" err="1">
                  <a:solidFill>
                    <a:schemeClr val="bg1"/>
                  </a:solidFill>
                </a:rPr>
                <a:t>associated</a:t>
              </a:r>
              <a:r>
                <a:rPr lang="fr-FR" dirty="0">
                  <a:solidFill>
                    <a:schemeClr val="bg1"/>
                  </a:solidFill>
                </a:rPr>
                <a:t>) state computation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CB6DCA94-B767-4EC3-9F3F-7D90DB6FD56E}"/>
              </a:ext>
            </a:extLst>
          </p:cNvPr>
          <p:cNvGrpSpPr/>
          <p:nvPr/>
        </p:nvGrpSpPr>
        <p:grpSpPr>
          <a:xfrm>
            <a:off x="9048734" y="2847286"/>
            <a:ext cx="1665890" cy="960392"/>
            <a:chOff x="9048734" y="2847286"/>
            <a:chExt cx="1665890" cy="960392"/>
          </a:xfrm>
        </p:grpSpPr>
        <p:cxnSp>
          <p:nvCxnSpPr>
            <p:cNvPr id="17" name="Connecteur droit avec flèche 16">
              <a:extLst>
                <a:ext uri="{FF2B5EF4-FFF2-40B4-BE49-F238E27FC236}">
                  <a16:creationId xmlns:a16="http://schemas.microsoft.com/office/drawing/2014/main" id="{7421BFCB-8345-459E-B2C7-4B5BE4019492}"/>
                </a:ext>
              </a:extLst>
            </p:cNvPr>
            <p:cNvCxnSpPr>
              <a:stCxn id="12" idx="6"/>
              <a:endCxn id="14" idx="0"/>
            </p:cNvCxnSpPr>
            <p:nvPr/>
          </p:nvCxnSpPr>
          <p:spPr>
            <a:xfrm>
              <a:off x="9048734" y="2847286"/>
              <a:ext cx="958568" cy="960392"/>
            </a:xfrm>
            <a:prstGeom prst="straightConnector1">
              <a:avLst/>
            </a:prstGeom>
            <a:ln w="57150">
              <a:solidFill>
                <a:schemeClr val="tx1">
                  <a:lumMod val="95000"/>
                  <a:lumOff val="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ZoneTexte 20">
              <a:extLst>
                <a:ext uri="{FF2B5EF4-FFF2-40B4-BE49-F238E27FC236}">
                  <a16:creationId xmlns:a16="http://schemas.microsoft.com/office/drawing/2014/main" id="{45BC7021-BFDC-4BFF-929E-6166FFB24CE2}"/>
                </a:ext>
              </a:extLst>
            </p:cNvPr>
            <p:cNvSpPr txBox="1"/>
            <p:nvPr/>
          </p:nvSpPr>
          <p:spPr>
            <a:xfrm>
              <a:off x="9211643" y="2847286"/>
              <a:ext cx="150298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err="1">
                  <a:solidFill>
                    <a:schemeClr val="bg1"/>
                  </a:solidFill>
                </a:rPr>
                <a:t>associated</a:t>
              </a:r>
              <a:r>
                <a:rPr lang="fr-FR" dirty="0">
                  <a:solidFill>
                    <a:schemeClr val="bg1"/>
                  </a:solidFill>
                </a:rPr>
                <a:t> value computation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0500E28D-CDAD-46B4-B4E4-8C370213D1CB}"/>
              </a:ext>
            </a:extLst>
          </p:cNvPr>
          <p:cNvGrpSpPr/>
          <p:nvPr/>
        </p:nvGrpSpPr>
        <p:grpSpPr>
          <a:xfrm>
            <a:off x="8131207" y="3807678"/>
            <a:ext cx="2583417" cy="2308325"/>
            <a:chOff x="8131207" y="3807678"/>
            <a:chExt cx="2583417" cy="2308325"/>
          </a:xfrm>
        </p:grpSpPr>
        <p:sp>
          <p:nvSpPr>
            <p:cNvPr id="14" name="Ellipse 13">
              <a:extLst>
                <a:ext uri="{FF2B5EF4-FFF2-40B4-BE49-F238E27FC236}">
                  <a16:creationId xmlns:a16="http://schemas.microsoft.com/office/drawing/2014/main" id="{5B3836D4-CA86-4647-ACCE-B5E8BF97E858}"/>
                </a:ext>
              </a:extLst>
            </p:cNvPr>
            <p:cNvSpPr/>
            <p:nvPr/>
          </p:nvSpPr>
          <p:spPr>
            <a:xfrm>
              <a:off x="9550102" y="3807678"/>
              <a:ext cx="914400" cy="914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St</a:t>
              </a:r>
            </a:p>
          </p:txBody>
        </p:sp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5D2AE9C1-FFE8-4AC5-BAF4-937E51A49848}"/>
                </a:ext>
              </a:extLst>
            </p:cNvPr>
            <p:cNvSpPr/>
            <p:nvPr/>
          </p:nvSpPr>
          <p:spPr>
            <a:xfrm>
              <a:off x="8131207" y="5201603"/>
              <a:ext cx="914400" cy="914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VTA</a:t>
              </a:r>
            </a:p>
          </p:txBody>
        </p:sp>
        <p:cxnSp>
          <p:nvCxnSpPr>
            <p:cNvPr id="18" name="Connecteur droit avec flèche 17">
              <a:extLst>
                <a:ext uri="{FF2B5EF4-FFF2-40B4-BE49-F238E27FC236}">
                  <a16:creationId xmlns:a16="http://schemas.microsoft.com/office/drawing/2014/main" id="{59C20E6D-EE39-4F66-9CA3-855E60DB628C}"/>
                </a:ext>
              </a:extLst>
            </p:cNvPr>
            <p:cNvCxnSpPr>
              <a:stCxn id="15" idx="7"/>
              <a:endCxn id="14" idx="3"/>
            </p:cNvCxnSpPr>
            <p:nvPr/>
          </p:nvCxnSpPr>
          <p:spPr>
            <a:xfrm flipV="1">
              <a:off x="8911696" y="4588167"/>
              <a:ext cx="772317" cy="747347"/>
            </a:xfrm>
            <a:prstGeom prst="straightConnector1">
              <a:avLst/>
            </a:prstGeom>
            <a:ln w="57150">
              <a:solidFill>
                <a:schemeClr val="tx1">
                  <a:lumMod val="95000"/>
                  <a:lumOff val="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ZoneTexte 21">
              <a:extLst>
                <a:ext uri="{FF2B5EF4-FFF2-40B4-BE49-F238E27FC236}">
                  <a16:creationId xmlns:a16="http://schemas.microsoft.com/office/drawing/2014/main" id="{DA1466A3-19B4-49B6-8B90-0FB1D6E9A845}"/>
                </a:ext>
              </a:extLst>
            </p:cNvPr>
            <p:cNvSpPr txBox="1"/>
            <p:nvPr/>
          </p:nvSpPr>
          <p:spPr>
            <a:xfrm>
              <a:off x="9045608" y="4810092"/>
              <a:ext cx="166901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err="1">
                  <a:solidFill>
                    <a:schemeClr val="bg1"/>
                  </a:solidFill>
                </a:rPr>
                <a:t>reinforcement</a:t>
              </a:r>
              <a:r>
                <a:rPr lang="fr-FR" dirty="0">
                  <a:solidFill>
                    <a:schemeClr val="bg1"/>
                  </a:solidFill>
                </a:rPr>
                <a:t> </a:t>
              </a:r>
              <a:r>
                <a:rPr lang="fr-FR" dirty="0" err="1">
                  <a:solidFill>
                    <a:schemeClr val="bg1"/>
                  </a:solidFill>
                </a:rPr>
                <a:t>learning</a:t>
              </a:r>
              <a:endParaRPr lang="fr-FR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EDC1C38A-E760-4DFE-8E96-12296D19C575}"/>
              </a:ext>
            </a:extLst>
          </p:cNvPr>
          <p:cNvGrpSpPr/>
          <p:nvPr/>
        </p:nvGrpSpPr>
        <p:grpSpPr>
          <a:xfrm>
            <a:off x="7973268" y="3304486"/>
            <a:ext cx="1301575" cy="1897117"/>
            <a:chOff x="7973268" y="3304486"/>
            <a:chExt cx="1301575" cy="1897117"/>
          </a:xfrm>
        </p:grpSpPr>
        <p:cxnSp>
          <p:nvCxnSpPr>
            <p:cNvPr id="19" name="Connecteur droit avec flèche 18">
              <a:extLst>
                <a:ext uri="{FF2B5EF4-FFF2-40B4-BE49-F238E27FC236}">
                  <a16:creationId xmlns:a16="http://schemas.microsoft.com/office/drawing/2014/main" id="{753A3DAF-9A50-4E7D-8AED-CB4EDF37D6DF}"/>
                </a:ext>
              </a:extLst>
            </p:cNvPr>
            <p:cNvCxnSpPr>
              <a:stCxn id="15" idx="0"/>
              <a:endCxn id="12" idx="4"/>
            </p:cNvCxnSpPr>
            <p:nvPr/>
          </p:nvCxnSpPr>
          <p:spPr>
            <a:xfrm flipV="1">
              <a:off x="8588407" y="3304486"/>
              <a:ext cx="3127" cy="1897117"/>
            </a:xfrm>
            <a:prstGeom prst="straightConnector1">
              <a:avLst/>
            </a:prstGeom>
            <a:ln w="57150">
              <a:solidFill>
                <a:schemeClr val="tx1">
                  <a:lumMod val="95000"/>
                  <a:lumOff val="5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ZoneTexte 22">
              <a:extLst>
                <a:ext uri="{FF2B5EF4-FFF2-40B4-BE49-F238E27FC236}">
                  <a16:creationId xmlns:a16="http://schemas.microsoft.com/office/drawing/2014/main" id="{D2CDC53A-DF08-4F39-8C0B-190159F8DAC8}"/>
                </a:ext>
              </a:extLst>
            </p:cNvPr>
            <p:cNvSpPr txBox="1"/>
            <p:nvPr/>
          </p:nvSpPr>
          <p:spPr>
            <a:xfrm>
              <a:off x="7973268" y="3965056"/>
              <a:ext cx="130157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1400" dirty="0" err="1">
                  <a:solidFill>
                    <a:schemeClr val="bg1"/>
                  </a:solidFill>
                </a:rPr>
                <a:t>generalisation</a:t>
              </a:r>
              <a:r>
                <a:rPr lang="fr-FR" sz="1400" dirty="0">
                  <a:solidFill>
                    <a:schemeClr val="bg1"/>
                  </a:solidFill>
                </a:rPr>
                <a:t>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39424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1D227D51-204B-ED48-AF9A-0BE9633FE0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24243" y="1096772"/>
            <a:ext cx="6503180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ross 13">
            <a:extLst>
              <a:ext uri="{FF2B5EF4-FFF2-40B4-BE49-F238E27FC236}">
                <a16:creationId xmlns:a16="http://schemas.microsoft.com/office/drawing/2014/main" id="{57A23F45-CDAE-8A40-8DE7-92A0BBC119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16811" y="5624450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8546383-CCC4-544B-B0D8-DE78DE39B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6CA2C65D-0168-1245-86C8-62A8A6F7B8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55E9273-3717-C94C-9BFF-75E87E47C4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542D000B-A318-4B26-83CA-878DDF3643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105" y="1625608"/>
            <a:ext cx="5240953" cy="2722164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br>
              <a:rPr lang="en-US" sz="3800" kern="1200" spc="-15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3800" kern="1200" spc="-15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How does semantic memory facilitate associative learning?</a:t>
            </a:r>
            <a:br>
              <a:rPr lang="en-US" sz="3800" kern="1200" spc="-15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</a:br>
            <a:endParaRPr lang="en-US" sz="3800" kern="1200" spc="-15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9" name="Graphic 8" descr="Cerveau">
            <a:extLst>
              <a:ext uri="{FF2B5EF4-FFF2-40B4-BE49-F238E27FC236}">
                <a16:creationId xmlns:a16="http://schemas.microsoft.com/office/drawing/2014/main" id="{00561B80-2527-4BFD-A7CE-896E4B3456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58090" y="1497220"/>
            <a:ext cx="4127230" cy="4127230"/>
          </a:xfrm>
          <a:prstGeom prst="rect">
            <a:avLst/>
          </a:prstGeom>
        </p:spPr>
      </p:pic>
      <p:sp>
        <p:nvSpPr>
          <p:cNvPr id="22" name="Cross 21">
            <a:extLst>
              <a:ext uri="{FF2B5EF4-FFF2-40B4-BE49-F238E27FC236}">
                <a16:creationId xmlns:a16="http://schemas.microsoft.com/office/drawing/2014/main" id="{2D31923D-AB54-2C41-B985-E3F1AB437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00144" y="5624450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0171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337622B-3282-4054-AD68-EF98229AD7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49" y="1204721"/>
            <a:ext cx="8267296" cy="758903"/>
          </a:xfrm>
        </p:spPr>
        <p:txBody>
          <a:bodyPr>
            <a:normAutofit/>
          </a:bodyPr>
          <a:lstStyle/>
          <a:p>
            <a:r>
              <a:rPr lang="fr-FR" sz="36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1.2 </a:t>
            </a:r>
            <a:r>
              <a:rPr lang="fr-FR" sz="3600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Paradigm</a:t>
            </a:r>
            <a:endParaRPr lang="fr-FR" sz="36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725C18CE-38AD-4851-A32E-95A6835107C8}"/>
              </a:ext>
            </a:extLst>
          </p:cNvPr>
          <p:cNvSpPr txBox="1">
            <a:spLocks/>
          </p:cNvSpPr>
          <p:nvPr/>
        </p:nvSpPr>
        <p:spPr>
          <a:xfrm>
            <a:off x="565149" y="393479"/>
            <a:ext cx="11626851" cy="827987"/>
          </a:xfrm>
          <a:prstGeom prst="rect">
            <a:avLst/>
          </a:prstGeom>
          <a:solidFill>
            <a:schemeClr val="bg2"/>
          </a:solidFill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800" dirty="0">
                <a:solidFill>
                  <a:schemeClr val="bg2">
                    <a:lumMod val="90000"/>
                  </a:schemeClr>
                </a:solidFill>
              </a:rPr>
              <a:t>1. Introduction</a:t>
            </a:r>
            <a:r>
              <a:rPr lang="fr-FR" dirty="0">
                <a:solidFill>
                  <a:schemeClr val="bg2">
                    <a:lumMod val="90000"/>
                  </a:schemeClr>
                </a:solidFill>
              </a:rPr>
              <a:t> </a:t>
            </a:r>
          </a:p>
        </p:txBody>
      </p:sp>
      <p:sp>
        <p:nvSpPr>
          <p:cNvPr id="12" name="Espace réservé du contenu 2">
            <a:extLst>
              <a:ext uri="{FF2B5EF4-FFF2-40B4-BE49-F238E27FC236}">
                <a16:creationId xmlns:a16="http://schemas.microsoft.com/office/drawing/2014/main" id="{CA22B084-62FE-45A8-B007-32103F831729}"/>
              </a:ext>
            </a:extLst>
          </p:cNvPr>
          <p:cNvSpPr txBox="1">
            <a:spLocks/>
          </p:cNvSpPr>
          <p:nvPr/>
        </p:nvSpPr>
        <p:spPr>
          <a:xfrm>
            <a:off x="879895" y="5802973"/>
            <a:ext cx="6708130" cy="8264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System Font Regular"/>
              <a:buChar char="–"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dirty="0"/>
          </a:p>
        </p:txBody>
      </p:sp>
      <p:pic>
        <p:nvPicPr>
          <p:cNvPr id="10" name="Image 5">
            <a:extLst>
              <a:ext uri="{FF2B5EF4-FFF2-40B4-BE49-F238E27FC236}">
                <a16:creationId xmlns:a16="http://schemas.microsoft.com/office/drawing/2014/main" id="{8A52111D-F911-47DD-87BE-7E1B483BC6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5783" y="2515155"/>
            <a:ext cx="3392039" cy="2681326"/>
          </a:xfrm>
          <a:prstGeom prst="rect">
            <a:avLst/>
          </a:prstGeom>
        </p:spPr>
      </p:pic>
      <p:sp>
        <p:nvSpPr>
          <p:cNvPr id="13" name="Espace réservé du contenu 2">
            <a:extLst>
              <a:ext uri="{FF2B5EF4-FFF2-40B4-BE49-F238E27FC236}">
                <a16:creationId xmlns:a16="http://schemas.microsoft.com/office/drawing/2014/main" id="{6DC8A8A7-2149-4EE1-A40D-53DD263B81BC}"/>
              </a:ext>
            </a:extLst>
          </p:cNvPr>
          <p:cNvSpPr txBox="1">
            <a:spLocks/>
          </p:cNvSpPr>
          <p:nvPr/>
        </p:nvSpPr>
        <p:spPr>
          <a:xfrm>
            <a:off x="7358374" y="1428088"/>
            <a:ext cx="4497575" cy="31897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System Font Regular"/>
              <a:buChar char="–"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000" dirty="0" err="1"/>
              <a:t>Hippocampus</a:t>
            </a:r>
            <a:r>
              <a:rPr lang="fr-FR" sz="2000" dirty="0"/>
              <a:t> activation </a:t>
            </a:r>
            <a:r>
              <a:rPr lang="fr-FR" sz="2000" dirty="0" err="1"/>
              <a:t>during</a:t>
            </a:r>
            <a:r>
              <a:rPr lang="fr-FR" sz="2000" dirty="0"/>
              <a:t> </a:t>
            </a:r>
            <a:r>
              <a:rPr lang="fr-FR" sz="2000" dirty="0" err="1"/>
              <a:t>learning</a:t>
            </a:r>
            <a:r>
              <a:rPr lang="fr-FR" sz="2000" dirty="0"/>
              <a:t> (A-B) </a:t>
            </a:r>
            <a:r>
              <a:rPr lang="fr-FR" sz="2000" dirty="0" err="1"/>
              <a:t>predicts</a:t>
            </a:r>
            <a:r>
              <a:rPr lang="fr-FR" sz="2000" dirty="0"/>
              <a:t> associative performance (in probe phase)</a:t>
            </a:r>
          </a:p>
        </p:txBody>
      </p:sp>
      <p:sp>
        <p:nvSpPr>
          <p:cNvPr id="14" name="Espace réservé du contenu 2">
            <a:extLst>
              <a:ext uri="{FF2B5EF4-FFF2-40B4-BE49-F238E27FC236}">
                <a16:creationId xmlns:a16="http://schemas.microsoft.com/office/drawing/2014/main" id="{76E3415A-D9C7-4C65-B9B9-8A4DAF9D74B2}"/>
              </a:ext>
            </a:extLst>
          </p:cNvPr>
          <p:cNvSpPr txBox="1">
            <a:spLocks/>
          </p:cNvSpPr>
          <p:nvPr/>
        </p:nvSpPr>
        <p:spPr>
          <a:xfrm>
            <a:off x="7650804" y="5411450"/>
            <a:ext cx="3534937" cy="14465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System Font Regular"/>
              <a:buChar char="–"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b="1" dirty="0" err="1">
                <a:solidFill>
                  <a:schemeClr val="accent6"/>
                </a:solidFill>
              </a:rPr>
              <a:t>Less</a:t>
            </a:r>
            <a:r>
              <a:rPr lang="fr-FR" b="1" dirty="0">
                <a:solidFill>
                  <a:schemeClr val="accent6"/>
                </a:solidFill>
              </a:rPr>
              <a:t> </a:t>
            </a:r>
            <a:r>
              <a:rPr lang="fr-FR" b="1" dirty="0" err="1">
                <a:solidFill>
                  <a:schemeClr val="accent6"/>
                </a:solidFill>
              </a:rPr>
              <a:t>hippocampal</a:t>
            </a:r>
            <a:r>
              <a:rPr lang="fr-FR" b="1" dirty="0">
                <a:solidFill>
                  <a:schemeClr val="accent6"/>
                </a:solidFill>
              </a:rPr>
              <a:t> </a:t>
            </a:r>
            <a:r>
              <a:rPr lang="fr-FR" b="1" dirty="0" err="1">
                <a:solidFill>
                  <a:schemeClr val="accent6"/>
                </a:solidFill>
              </a:rPr>
              <a:t>involvement</a:t>
            </a:r>
            <a:r>
              <a:rPr lang="fr-FR" b="1" dirty="0">
                <a:solidFill>
                  <a:schemeClr val="accent6"/>
                </a:solidFill>
              </a:rPr>
              <a:t> </a:t>
            </a:r>
            <a:r>
              <a:rPr lang="fr-FR" b="1" dirty="0" err="1">
                <a:solidFill>
                  <a:schemeClr val="accent6"/>
                </a:solidFill>
              </a:rPr>
              <a:t>necessary</a:t>
            </a:r>
            <a:r>
              <a:rPr lang="fr-FR" b="1" dirty="0">
                <a:solidFill>
                  <a:schemeClr val="accent6"/>
                </a:solidFill>
              </a:rPr>
              <a:t> for </a:t>
            </a:r>
            <a:r>
              <a:rPr lang="fr-FR" b="1" dirty="0" err="1">
                <a:solidFill>
                  <a:schemeClr val="accent6"/>
                </a:solidFill>
              </a:rPr>
              <a:t>semantically</a:t>
            </a:r>
            <a:r>
              <a:rPr lang="fr-FR" b="1" dirty="0">
                <a:solidFill>
                  <a:schemeClr val="accent6"/>
                </a:solidFill>
              </a:rPr>
              <a:t> </a:t>
            </a:r>
            <a:r>
              <a:rPr lang="fr-FR" b="1" dirty="0" err="1">
                <a:solidFill>
                  <a:schemeClr val="accent6"/>
                </a:solidFill>
              </a:rPr>
              <a:t>linked</a:t>
            </a:r>
            <a:r>
              <a:rPr lang="fr-FR" b="1" dirty="0">
                <a:solidFill>
                  <a:schemeClr val="accent6"/>
                </a:solidFill>
              </a:rPr>
              <a:t> pairs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DCEB1B9-4312-495C-B9A2-C1CA8F5CD5EA}"/>
              </a:ext>
            </a:extLst>
          </p:cNvPr>
          <p:cNvGrpSpPr/>
          <p:nvPr/>
        </p:nvGrpSpPr>
        <p:grpSpPr>
          <a:xfrm>
            <a:off x="336051" y="2018999"/>
            <a:ext cx="6431605" cy="3184253"/>
            <a:chOff x="336051" y="2018999"/>
            <a:chExt cx="6431605" cy="3184253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02CF0A20-100E-4CB9-943B-DB7F21DF435D}"/>
                </a:ext>
              </a:extLst>
            </p:cNvPr>
            <p:cNvGrpSpPr/>
            <p:nvPr/>
          </p:nvGrpSpPr>
          <p:grpSpPr>
            <a:xfrm>
              <a:off x="336051" y="2018999"/>
              <a:ext cx="6431605" cy="3184253"/>
              <a:chOff x="336051" y="2018999"/>
              <a:chExt cx="6431605" cy="3184253"/>
            </a:xfrm>
          </p:grpSpPr>
          <p:sp>
            <p:nvSpPr>
              <p:cNvPr id="5" name="Espace réservé du contenu 2">
                <a:extLst>
                  <a:ext uri="{FF2B5EF4-FFF2-40B4-BE49-F238E27FC236}">
                    <a16:creationId xmlns:a16="http://schemas.microsoft.com/office/drawing/2014/main" id="{BD3931D8-7531-4146-90DF-A7D4E9D05F1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65149" y="2018999"/>
                <a:ext cx="3944098" cy="64437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System Font Regular"/>
                  <a:buChar char="–"/>
                  <a:defRPr sz="2400" b="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System Font Regular"/>
                  <a:buChar char="–"/>
                  <a:defRPr sz="2000" b="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System Font Regular"/>
                  <a:buChar char="–"/>
                  <a:defRPr sz="1800" b="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System Font Regular"/>
                  <a:buChar char="–"/>
                  <a:defRPr sz="1600" b="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System Font Regular"/>
                  <a:buChar char="–"/>
                  <a:defRPr sz="1600" b="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fr-FR" dirty="0"/>
                  <a:t>Wimmer &amp; </a:t>
                </a:r>
                <a:r>
                  <a:rPr lang="fr-FR" dirty="0" err="1"/>
                  <a:t>Shohamy</a:t>
                </a:r>
                <a:r>
                  <a:rPr lang="fr-FR" dirty="0"/>
                  <a:t> 2012</a:t>
                </a:r>
              </a:p>
            </p:txBody>
          </p:sp>
          <p:pic>
            <p:nvPicPr>
              <p:cNvPr id="6" name="Picture 2">
                <a:extLst>
                  <a:ext uri="{FF2B5EF4-FFF2-40B4-BE49-F238E27FC236}">
                    <a16:creationId xmlns:a16="http://schemas.microsoft.com/office/drawing/2014/main" id="{8B8029E6-15A3-469C-8433-2D3CF1777CB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6051" y="2760179"/>
                <a:ext cx="6431605" cy="244307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32FD53A-76E4-4AA3-B384-F1590F11DEBB}"/>
                </a:ext>
              </a:extLst>
            </p:cNvPr>
            <p:cNvSpPr txBox="1"/>
            <p:nvPr/>
          </p:nvSpPr>
          <p:spPr>
            <a:xfrm>
              <a:off x="879895" y="2604121"/>
              <a:ext cx="52255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dirty="0" err="1"/>
                <a:t>Pre-conditioning</a:t>
              </a:r>
              <a:r>
                <a:rPr lang="de-DE" b="1" dirty="0"/>
                <a:t>	          </a:t>
              </a:r>
              <a:r>
                <a:rPr lang="de-DE" b="1" dirty="0" err="1"/>
                <a:t>Conditioning</a:t>
              </a:r>
              <a:r>
                <a:rPr lang="de-DE" b="1" dirty="0"/>
                <a:t>	               Probe</a:t>
              </a:r>
              <a:endParaRPr 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301503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D436E59-A101-4412-A01F-40B8CD8953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48" y="1204721"/>
            <a:ext cx="9920615" cy="1446550"/>
          </a:xfrm>
        </p:spPr>
        <p:txBody>
          <a:bodyPr>
            <a:normAutofit/>
          </a:bodyPr>
          <a:lstStyle/>
          <a:p>
            <a:r>
              <a:rPr lang="fr-FR" sz="3600" dirty="0">
                <a:solidFill>
                  <a:schemeClr val="tx2">
                    <a:lumMod val="25000"/>
                    <a:lumOff val="75000"/>
                  </a:schemeClr>
                </a:solidFill>
              </a:rPr>
              <a:t>1.2 </a:t>
            </a:r>
            <a:r>
              <a:rPr lang="fr-FR" sz="3600" dirty="0" err="1">
                <a:solidFill>
                  <a:schemeClr val="tx2">
                    <a:lumMod val="25000"/>
                    <a:lumOff val="75000"/>
                  </a:schemeClr>
                </a:solidFill>
              </a:rPr>
              <a:t>Paradigm</a:t>
            </a:r>
            <a:endParaRPr lang="fr-FR" sz="3600" dirty="0"/>
          </a:p>
        </p:txBody>
      </p:sp>
      <p:sp>
        <p:nvSpPr>
          <p:cNvPr id="9" name="Titre 1">
            <a:extLst>
              <a:ext uri="{FF2B5EF4-FFF2-40B4-BE49-F238E27FC236}">
                <a16:creationId xmlns:a16="http://schemas.microsoft.com/office/drawing/2014/main" id="{DDE7140D-18B5-469E-848B-06B48A4B8F5F}"/>
              </a:ext>
            </a:extLst>
          </p:cNvPr>
          <p:cNvSpPr txBox="1">
            <a:spLocks/>
          </p:cNvSpPr>
          <p:nvPr/>
        </p:nvSpPr>
        <p:spPr>
          <a:xfrm>
            <a:off x="565149" y="393479"/>
            <a:ext cx="11626851" cy="827987"/>
          </a:xfrm>
          <a:prstGeom prst="rect">
            <a:avLst/>
          </a:prstGeom>
          <a:solidFill>
            <a:schemeClr val="bg2"/>
          </a:solidFill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800" dirty="0">
                <a:solidFill>
                  <a:schemeClr val="bg2">
                    <a:lumMod val="90000"/>
                  </a:schemeClr>
                </a:solidFill>
              </a:rPr>
              <a:t>1. Introduction</a:t>
            </a:r>
            <a:r>
              <a:rPr lang="fr-FR" dirty="0">
                <a:solidFill>
                  <a:schemeClr val="bg2">
                    <a:lumMod val="90000"/>
                  </a:schemeClr>
                </a:solidFill>
              </a:rPr>
              <a:t> 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D1BAEB78-3EAC-46C1-9BA0-49B671A2B1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377" t="5678" b="14445"/>
          <a:stretch/>
        </p:blipFill>
        <p:spPr>
          <a:xfrm>
            <a:off x="6010900" y="1784813"/>
            <a:ext cx="3109868" cy="4843834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19342DC0-A25B-48AA-B5AC-ACC388C462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86" t="5678" r="76964" b="14445"/>
          <a:stretch/>
        </p:blipFill>
        <p:spPr>
          <a:xfrm>
            <a:off x="4356271" y="1784813"/>
            <a:ext cx="1654629" cy="4843834"/>
          </a:xfrm>
          <a:prstGeom prst="rect">
            <a:avLst/>
          </a:prstGeom>
          <a:gradFill>
            <a:gsLst>
              <a:gs pos="0">
                <a:srgbClr val="57335B">
                  <a:alpha val="47000"/>
                </a:srgbClr>
              </a:gs>
              <a:gs pos="74000">
                <a:schemeClr val="accent1">
                  <a:lumMod val="45000"/>
                  <a:lumOff val="55000"/>
                </a:schemeClr>
              </a:gs>
              <a:gs pos="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7" name="Image 7">
            <a:extLst>
              <a:ext uri="{FF2B5EF4-FFF2-40B4-BE49-F238E27FC236}">
                <a16:creationId xmlns:a16="http://schemas.microsoft.com/office/drawing/2014/main" id="{D4814F78-0A18-4EF6-8892-AE7AF4B779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640"/>
          <a:stretch/>
        </p:blipFill>
        <p:spPr>
          <a:xfrm>
            <a:off x="1013541" y="3159020"/>
            <a:ext cx="2760628" cy="2874663"/>
          </a:xfrm>
          <a:prstGeom prst="rect">
            <a:avLst/>
          </a:prstGeom>
        </p:spPr>
      </p:pic>
      <p:sp>
        <p:nvSpPr>
          <p:cNvPr id="11" name="Espace réservé du contenu 2">
            <a:extLst>
              <a:ext uri="{FF2B5EF4-FFF2-40B4-BE49-F238E27FC236}">
                <a16:creationId xmlns:a16="http://schemas.microsoft.com/office/drawing/2014/main" id="{91C18E7B-3C77-4EC8-9C51-5E6EDECE3517}"/>
              </a:ext>
            </a:extLst>
          </p:cNvPr>
          <p:cNvSpPr txBox="1">
            <a:spLocks/>
          </p:cNvSpPr>
          <p:nvPr/>
        </p:nvSpPr>
        <p:spPr>
          <a:xfrm>
            <a:off x="482155" y="2032708"/>
            <a:ext cx="4946643" cy="31897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System Font Regular"/>
              <a:buChar char="–"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err="1"/>
              <a:t>Category</a:t>
            </a:r>
            <a:r>
              <a:rPr lang="fr-FR" dirty="0"/>
              <a:t> </a:t>
            </a:r>
            <a:r>
              <a:rPr lang="fr-FR" dirty="0" err="1"/>
              <a:t>specific</a:t>
            </a:r>
            <a:r>
              <a:rPr lang="fr-FR" dirty="0"/>
              <a:t> </a:t>
            </a:r>
            <a:r>
              <a:rPr lang="fr-FR" dirty="0" err="1"/>
              <a:t>visual</a:t>
            </a:r>
            <a:r>
              <a:rPr lang="fr-FR" dirty="0"/>
              <a:t> areas</a:t>
            </a:r>
          </a:p>
          <a:p>
            <a:pPr lvl="1"/>
            <a:r>
              <a:rPr lang="fr-FR" dirty="0"/>
              <a:t>Train </a:t>
            </a:r>
            <a:r>
              <a:rPr lang="fr-FR" dirty="0" err="1"/>
              <a:t>category</a:t>
            </a:r>
            <a:r>
              <a:rPr lang="fr-FR" dirty="0"/>
              <a:t> classifier</a:t>
            </a:r>
          </a:p>
        </p:txBody>
      </p:sp>
      <p:sp>
        <p:nvSpPr>
          <p:cNvPr id="13" name="Espace réservé du contenu 2">
            <a:extLst>
              <a:ext uri="{FF2B5EF4-FFF2-40B4-BE49-F238E27FC236}">
                <a16:creationId xmlns:a16="http://schemas.microsoft.com/office/drawing/2014/main" id="{6F8FC363-B9F5-41A9-A799-7F6C189CCF8D}"/>
              </a:ext>
            </a:extLst>
          </p:cNvPr>
          <p:cNvSpPr txBox="1">
            <a:spLocks/>
          </p:cNvSpPr>
          <p:nvPr/>
        </p:nvSpPr>
        <p:spPr>
          <a:xfrm>
            <a:off x="9089903" y="3483455"/>
            <a:ext cx="2791719" cy="144655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System Font Regular"/>
              <a:buChar char="–"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800" b="1" dirty="0" err="1">
                <a:solidFill>
                  <a:schemeClr val="accent6"/>
                </a:solidFill>
              </a:rPr>
              <a:t>Earlier</a:t>
            </a:r>
            <a:r>
              <a:rPr lang="fr-FR" sz="2800" b="1" dirty="0">
                <a:solidFill>
                  <a:schemeClr val="accent6"/>
                </a:solidFill>
              </a:rPr>
              <a:t> </a:t>
            </a:r>
            <a:r>
              <a:rPr lang="fr-FR" sz="2800" b="1" dirty="0" err="1">
                <a:solidFill>
                  <a:schemeClr val="accent6"/>
                </a:solidFill>
              </a:rPr>
              <a:t>greater</a:t>
            </a:r>
            <a:r>
              <a:rPr lang="fr-FR" sz="2800" b="1" dirty="0">
                <a:solidFill>
                  <a:schemeClr val="accent6"/>
                </a:solidFill>
              </a:rPr>
              <a:t> classifier output for </a:t>
            </a:r>
            <a:r>
              <a:rPr lang="fr-FR" sz="2800" b="1" dirty="0" err="1">
                <a:solidFill>
                  <a:schemeClr val="accent6"/>
                </a:solidFill>
              </a:rPr>
              <a:t>semantically</a:t>
            </a:r>
            <a:r>
              <a:rPr lang="fr-FR" sz="2800" b="1" dirty="0">
                <a:solidFill>
                  <a:schemeClr val="accent6"/>
                </a:solidFill>
              </a:rPr>
              <a:t> </a:t>
            </a:r>
            <a:r>
              <a:rPr lang="fr-FR" sz="2800" b="1" dirty="0" err="1">
                <a:solidFill>
                  <a:schemeClr val="accent6"/>
                </a:solidFill>
              </a:rPr>
              <a:t>linked</a:t>
            </a:r>
            <a:r>
              <a:rPr lang="fr-FR" sz="2800" b="1" dirty="0">
                <a:solidFill>
                  <a:schemeClr val="accent6"/>
                </a:solidFill>
              </a:rPr>
              <a:t> </a:t>
            </a:r>
            <a:r>
              <a:rPr lang="fr-FR" sz="2800" b="1" dirty="0" err="1">
                <a:solidFill>
                  <a:schemeClr val="accent6"/>
                </a:solidFill>
              </a:rPr>
              <a:t>objects</a:t>
            </a:r>
            <a:endParaRPr lang="fr-FR" sz="2800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8486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ce réservé du contenu 2">
            <a:extLst>
              <a:ext uri="{FF2B5EF4-FFF2-40B4-BE49-F238E27FC236}">
                <a16:creationId xmlns:a16="http://schemas.microsoft.com/office/drawing/2014/main" id="{474EBC27-2DAD-4997-B7D1-DF3C496B4FA7}"/>
              </a:ext>
            </a:extLst>
          </p:cNvPr>
          <p:cNvSpPr txBox="1">
            <a:spLocks/>
          </p:cNvSpPr>
          <p:nvPr/>
        </p:nvSpPr>
        <p:spPr>
          <a:xfrm>
            <a:off x="702247" y="2707284"/>
            <a:ext cx="4837941" cy="31897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System Font Regular"/>
              <a:buChar char="–"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OFC-hippo FC </a:t>
            </a:r>
            <a:r>
              <a:rPr lang="fr-FR" dirty="0" err="1"/>
              <a:t>correls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reaction</a:t>
            </a:r>
            <a:r>
              <a:rPr lang="fr-FR" dirty="0"/>
              <a:t> times </a:t>
            </a:r>
            <a:r>
              <a:rPr lang="fr-FR" dirty="0" err="1"/>
              <a:t>during</a:t>
            </a:r>
            <a:r>
              <a:rPr lang="fr-FR" dirty="0"/>
              <a:t> </a:t>
            </a:r>
            <a:r>
              <a:rPr lang="fr-FR" b="1" dirty="0"/>
              <a:t>Probe</a:t>
            </a:r>
            <a:r>
              <a:rPr lang="fr-FR" dirty="0"/>
              <a:t> phase (Wang)</a:t>
            </a:r>
          </a:p>
          <a:p>
            <a:r>
              <a:rPr lang="fr-FR" dirty="0"/>
              <a:t>Striatum- hippo FC </a:t>
            </a:r>
            <a:r>
              <a:rPr lang="fr-FR" dirty="0" err="1"/>
              <a:t>during</a:t>
            </a:r>
            <a:r>
              <a:rPr lang="fr-FR" dirty="0"/>
              <a:t> </a:t>
            </a:r>
            <a:r>
              <a:rPr lang="fr-FR" b="1" dirty="0" err="1"/>
              <a:t>Conditioning</a:t>
            </a:r>
            <a:r>
              <a:rPr lang="fr-FR" dirty="0"/>
              <a:t> phase </a:t>
            </a:r>
            <a:r>
              <a:rPr lang="fr-FR" dirty="0" err="1"/>
              <a:t>correls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performance in </a:t>
            </a:r>
            <a:r>
              <a:rPr lang="fr-FR" b="1" dirty="0"/>
              <a:t>Probe</a:t>
            </a:r>
            <a:r>
              <a:rPr lang="fr-FR" dirty="0"/>
              <a:t> Phase (Wimmer)</a:t>
            </a:r>
          </a:p>
          <a:p>
            <a:endParaRPr lang="fr-FR" dirty="0"/>
          </a:p>
        </p:txBody>
      </p:sp>
      <p:sp>
        <p:nvSpPr>
          <p:cNvPr id="18" name="Titre 1">
            <a:extLst>
              <a:ext uri="{FF2B5EF4-FFF2-40B4-BE49-F238E27FC236}">
                <a16:creationId xmlns:a16="http://schemas.microsoft.com/office/drawing/2014/main" id="{6905F0E3-F438-49D7-BFE3-C11C67E4682F}"/>
              </a:ext>
            </a:extLst>
          </p:cNvPr>
          <p:cNvSpPr txBox="1">
            <a:spLocks/>
          </p:cNvSpPr>
          <p:nvPr/>
        </p:nvSpPr>
        <p:spPr>
          <a:xfrm>
            <a:off x="565149" y="393479"/>
            <a:ext cx="11626851" cy="827987"/>
          </a:xfrm>
          <a:prstGeom prst="rect">
            <a:avLst/>
          </a:prstGeom>
          <a:solidFill>
            <a:schemeClr val="bg2"/>
          </a:solidFill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800" dirty="0">
                <a:solidFill>
                  <a:schemeClr val="bg2">
                    <a:lumMod val="90000"/>
                  </a:schemeClr>
                </a:solidFill>
              </a:rPr>
              <a:t>1. Introduction</a:t>
            </a:r>
            <a:r>
              <a:rPr lang="fr-FR" dirty="0">
                <a:solidFill>
                  <a:schemeClr val="bg2">
                    <a:lumMod val="90000"/>
                  </a:schemeClr>
                </a:solidFill>
              </a:rPr>
              <a:t> </a:t>
            </a:r>
          </a:p>
        </p:txBody>
      </p:sp>
      <p:sp>
        <p:nvSpPr>
          <p:cNvPr id="19" name="Titre 1">
            <a:extLst>
              <a:ext uri="{FF2B5EF4-FFF2-40B4-BE49-F238E27FC236}">
                <a16:creationId xmlns:a16="http://schemas.microsoft.com/office/drawing/2014/main" id="{F8AD1416-B7FD-47E8-B256-C6E151127C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600" dirty="0">
                <a:solidFill>
                  <a:schemeClr val="tx2">
                    <a:lumMod val="25000"/>
                    <a:lumOff val="75000"/>
                  </a:schemeClr>
                </a:solidFill>
              </a:rPr>
              <a:t>1.2 </a:t>
            </a:r>
            <a:r>
              <a:rPr lang="fr-FR" sz="3600" dirty="0" err="1">
                <a:solidFill>
                  <a:schemeClr val="tx2">
                    <a:lumMod val="25000"/>
                    <a:lumOff val="75000"/>
                  </a:schemeClr>
                </a:solidFill>
              </a:rPr>
              <a:t>Paradigm</a:t>
            </a:r>
            <a:r>
              <a:rPr lang="fr-FR" sz="3600" dirty="0">
                <a:solidFill>
                  <a:schemeClr val="tx2">
                    <a:lumMod val="25000"/>
                    <a:lumOff val="75000"/>
                  </a:schemeClr>
                </a:solidFill>
              </a:rPr>
              <a:t> </a:t>
            </a:r>
            <a:endParaRPr lang="fr-FR" sz="3600" dirty="0"/>
          </a:p>
        </p:txBody>
      </p:sp>
      <p:sp>
        <p:nvSpPr>
          <p:cNvPr id="9" name="Espace réservé du contenu 2">
            <a:extLst>
              <a:ext uri="{FF2B5EF4-FFF2-40B4-BE49-F238E27FC236}">
                <a16:creationId xmlns:a16="http://schemas.microsoft.com/office/drawing/2014/main" id="{3CD41756-906A-4D96-B661-A8A944A6D6D5}"/>
              </a:ext>
            </a:extLst>
          </p:cNvPr>
          <p:cNvSpPr txBox="1">
            <a:spLocks/>
          </p:cNvSpPr>
          <p:nvPr/>
        </p:nvSpPr>
        <p:spPr>
          <a:xfrm>
            <a:off x="6542908" y="3876454"/>
            <a:ext cx="4653677" cy="20920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System Font Regular"/>
              <a:buChar char="–"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800" b="1" dirty="0" err="1">
                <a:solidFill>
                  <a:schemeClr val="accent6"/>
                </a:solidFill>
              </a:rPr>
              <a:t>Less</a:t>
            </a:r>
            <a:r>
              <a:rPr lang="fr-FR" sz="2800" b="1" dirty="0">
                <a:solidFill>
                  <a:schemeClr val="accent6"/>
                </a:solidFill>
              </a:rPr>
              <a:t> </a:t>
            </a:r>
            <a:r>
              <a:rPr lang="fr-FR" sz="2800" b="1" dirty="0" err="1">
                <a:solidFill>
                  <a:schemeClr val="accent6"/>
                </a:solidFill>
              </a:rPr>
              <a:t>hippocampal</a:t>
            </a:r>
            <a:r>
              <a:rPr lang="fr-FR" sz="2800" b="1" dirty="0">
                <a:solidFill>
                  <a:schemeClr val="accent6"/>
                </a:solidFill>
              </a:rPr>
              <a:t>-OFC (and hippo-striatum) </a:t>
            </a:r>
            <a:r>
              <a:rPr lang="fr-FR" sz="2800" b="1" dirty="0" err="1">
                <a:solidFill>
                  <a:schemeClr val="accent6"/>
                </a:solidFill>
              </a:rPr>
              <a:t>functional</a:t>
            </a:r>
            <a:r>
              <a:rPr lang="fr-FR" sz="2800" b="1" dirty="0">
                <a:solidFill>
                  <a:schemeClr val="accent6"/>
                </a:solidFill>
              </a:rPr>
              <a:t> </a:t>
            </a:r>
            <a:r>
              <a:rPr lang="fr-FR" sz="2800" b="1" dirty="0" err="1">
                <a:solidFill>
                  <a:schemeClr val="accent6"/>
                </a:solidFill>
              </a:rPr>
              <a:t>connectivity</a:t>
            </a:r>
            <a:r>
              <a:rPr lang="fr-FR" sz="2800" b="1" dirty="0">
                <a:solidFill>
                  <a:schemeClr val="accent6"/>
                </a:solidFill>
              </a:rPr>
              <a:t> </a:t>
            </a:r>
            <a:r>
              <a:rPr lang="fr-FR" sz="2800" b="1" dirty="0" err="1">
                <a:solidFill>
                  <a:schemeClr val="accent6"/>
                </a:solidFill>
              </a:rPr>
              <a:t>necessary</a:t>
            </a:r>
            <a:r>
              <a:rPr lang="fr-FR" sz="2800" b="1" dirty="0">
                <a:solidFill>
                  <a:schemeClr val="accent6"/>
                </a:solidFill>
              </a:rPr>
              <a:t> for </a:t>
            </a:r>
            <a:r>
              <a:rPr lang="fr-FR" sz="2800" b="1" dirty="0" err="1">
                <a:solidFill>
                  <a:schemeClr val="accent6"/>
                </a:solidFill>
              </a:rPr>
              <a:t>semantically</a:t>
            </a:r>
            <a:r>
              <a:rPr lang="fr-FR" sz="2800" b="1" dirty="0">
                <a:solidFill>
                  <a:schemeClr val="accent6"/>
                </a:solidFill>
              </a:rPr>
              <a:t> </a:t>
            </a:r>
            <a:r>
              <a:rPr lang="fr-FR" sz="2800" b="1" dirty="0" err="1">
                <a:solidFill>
                  <a:schemeClr val="accent6"/>
                </a:solidFill>
              </a:rPr>
              <a:t>linked</a:t>
            </a:r>
            <a:r>
              <a:rPr lang="fr-FR" sz="2800" b="1" dirty="0">
                <a:solidFill>
                  <a:schemeClr val="accent6"/>
                </a:solidFill>
              </a:rPr>
              <a:t> pair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D1B91D0-80E0-4320-97D6-9260F0907C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9454" y="1221466"/>
            <a:ext cx="5100584" cy="271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806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2A4B537-972C-49D0-A7A1-21B53131E2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65111" y="2177935"/>
            <a:ext cx="8861522" cy="3857105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Hippocampal activity and connectivity reduced and unrelated to performance for semantically linked pairs</a:t>
            </a:r>
          </a:p>
          <a:p>
            <a:pPr>
              <a:spcAft>
                <a:spcPts val="1800"/>
              </a:spcAft>
            </a:pPr>
            <a:r>
              <a:rPr lang="en-US" dirty="0"/>
              <a:t>Reactivation of the associated stim in </a:t>
            </a:r>
            <a:r>
              <a:rPr lang="en-US" dirty="0" err="1"/>
              <a:t>ealier</a:t>
            </a:r>
            <a:r>
              <a:rPr lang="en-US" dirty="0"/>
              <a:t> repetition for the semantically linked pairs</a:t>
            </a:r>
          </a:p>
          <a:p>
            <a:pPr marL="0" indent="0">
              <a:buNone/>
            </a:pPr>
            <a:r>
              <a:rPr lang="de-DE" dirty="0"/>
              <a:t>+ </a:t>
            </a:r>
            <a:r>
              <a:rPr lang="de-DE" dirty="0" err="1"/>
              <a:t>candidates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semantic</a:t>
            </a:r>
            <a:r>
              <a:rPr lang="de-DE" dirty="0"/>
              <a:t> </a:t>
            </a:r>
            <a:r>
              <a:rPr lang="de-DE" dirty="0" err="1"/>
              <a:t>facilitation</a:t>
            </a:r>
            <a:r>
              <a:rPr lang="de-DE" dirty="0"/>
              <a:t> = IFG, </a:t>
            </a:r>
            <a:r>
              <a:rPr lang="en-US" dirty="0"/>
              <a:t>entorhinal</a:t>
            </a:r>
            <a:r>
              <a:rPr lang="de-DE" dirty="0"/>
              <a:t> </a:t>
            </a:r>
            <a:r>
              <a:rPr lang="de-DE" dirty="0" err="1"/>
              <a:t>cortex</a:t>
            </a:r>
            <a:r>
              <a:rPr lang="de-DE" dirty="0"/>
              <a:t>, PCC</a:t>
            </a:r>
            <a:endParaRPr lang="en-US" dirty="0"/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0D7B97BF-DA3B-426D-8B87-AA80DF9345E3}"/>
              </a:ext>
            </a:extLst>
          </p:cNvPr>
          <p:cNvSpPr txBox="1">
            <a:spLocks/>
          </p:cNvSpPr>
          <p:nvPr/>
        </p:nvSpPr>
        <p:spPr>
          <a:xfrm>
            <a:off x="565149" y="1204721"/>
            <a:ext cx="8267296" cy="82798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1.3 </a:t>
            </a:r>
            <a:r>
              <a:rPr lang="fr-FR" sz="3600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Hypotheses</a:t>
            </a:r>
            <a:endParaRPr lang="fr-FR" sz="36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EA968217-79A9-424D-B266-D1268F065C16}"/>
              </a:ext>
            </a:extLst>
          </p:cNvPr>
          <p:cNvSpPr txBox="1">
            <a:spLocks/>
          </p:cNvSpPr>
          <p:nvPr/>
        </p:nvSpPr>
        <p:spPr>
          <a:xfrm>
            <a:off x="565148" y="460882"/>
            <a:ext cx="11626851" cy="827987"/>
          </a:xfrm>
          <a:prstGeom prst="rect">
            <a:avLst/>
          </a:prstGeom>
          <a:solidFill>
            <a:schemeClr val="bg2"/>
          </a:solidFill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800" dirty="0">
                <a:solidFill>
                  <a:schemeClr val="bg2">
                    <a:lumMod val="50000"/>
                  </a:schemeClr>
                </a:solidFill>
              </a:rPr>
              <a:t>1. Introduction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56989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re 1">
            <a:extLst>
              <a:ext uri="{FF2B5EF4-FFF2-40B4-BE49-F238E27FC236}">
                <a16:creationId xmlns:a16="http://schemas.microsoft.com/office/drawing/2014/main" id="{2CCE35E2-D4E1-49EF-9FEA-8F1EC40B37FD}"/>
              </a:ext>
            </a:extLst>
          </p:cNvPr>
          <p:cNvSpPr txBox="1">
            <a:spLocks/>
          </p:cNvSpPr>
          <p:nvPr/>
        </p:nvSpPr>
        <p:spPr>
          <a:xfrm>
            <a:off x="565149" y="393479"/>
            <a:ext cx="11626851" cy="827987"/>
          </a:xfrm>
          <a:prstGeom prst="rect">
            <a:avLst/>
          </a:prstGeom>
          <a:solidFill>
            <a:schemeClr val="bg2"/>
          </a:solidFill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8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2. </a:t>
            </a:r>
            <a:r>
              <a:rPr lang="fr-FR" sz="4800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Experiment</a:t>
            </a:r>
            <a:r>
              <a:rPr lang="fr-FR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</a:p>
        </p:txBody>
      </p:sp>
      <p:sp>
        <p:nvSpPr>
          <p:cNvPr id="30" name="Titre 1">
            <a:extLst>
              <a:ext uri="{FF2B5EF4-FFF2-40B4-BE49-F238E27FC236}">
                <a16:creationId xmlns:a16="http://schemas.microsoft.com/office/drawing/2014/main" id="{38BCCCBD-ED28-4795-BD51-25794A39C8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6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2.1 Design</a:t>
            </a:r>
          </a:p>
        </p:txBody>
      </p:sp>
      <p:sp>
        <p:nvSpPr>
          <p:cNvPr id="27" name="Content Placeholder 26">
            <a:extLst>
              <a:ext uri="{FF2B5EF4-FFF2-40B4-BE49-F238E27FC236}">
                <a16:creationId xmlns:a16="http://schemas.microsoft.com/office/drawing/2014/main" id="{FAB436DC-5643-42E2-9E85-DB65DCB0E3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65112" y="2691637"/>
            <a:ext cx="3857026" cy="3189733"/>
          </a:xfrm>
        </p:spPr>
        <p:txBody>
          <a:bodyPr>
            <a:normAutofit/>
          </a:bodyPr>
          <a:lstStyle/>
          <a:p>
            <a:r>
              <a:rPr lang="de-DE" sz="2800" dirty="0"/>
              <a:t> 2 x 2</a:t>
            </a:r>
          </a:p>
          <a:p>
            <a:pPr lvl="1"/>
            <a:r>
              <a:rPr lang="de-DE" sz="2400" dirty="0" err="1"/>
              <a:t>Semantic</a:t>
            </a:r>
            <a:r>
              <a:rPr lang="de-DE" sz="2400" dirty="0"/>
              <a:t> link</a:t>
            </a:r>
          </a:p>
          <a:p>
            <a:pPr lvl="1"/>
            <a:r>
              <a:rPr lang="de-DE" sz="2400" dirty="0" err="1"/>
              <a:t>Reward</a:t>
            </a:r>
            <a:endParaRPr lang="de-DE" sz="2400" dirty="0"/>
          </a:p>
          <a:p>
            <a:r>
              <a:rPr lang="de-DE" sz="2800" dirty="0"/>
              <a:t> 4</a:t>
            </a:r>
            <a:r>
              <a:rPr lang="en-US" sz="2800" dirty="0"/>
              <a:t> pairs of each = 16</a:t>
            </a:r>
          </a:p>
          <a:p>
            <a:r>
              <a:rPr lang="de-DE" sz="2800" dirty="0"/>
              <a:t> </a:t>
            </a:r>
            <a:r>
              <a:rPr lang="de-DE" sz="2800" dirty="0" err="1"/>
              <a:t>Balanced</a:t>
            </a:r>
            <a:endParaRPr lang="de-DE" sz="2800" dirty="0"/>
          </a:p>
          <a:p>
            <a:endParaRPr lang="de-DE" sz="2800" dirty="0"/>
          </a:p>
        </p:txBody>
      </p:sp>
      <p:pic>
        <p:nvPicPr>
          <p:cNvPr id="52" name="Content Placeholder 51">
            <a:extLst>
              <a:ext uri="{FF2B5EF4-FFF2-40B4-BE49-F238E27FC236}">
                <a16:creationId xmlns:a16="http://schemas.microsoft.com/office/drawing/2014/main" id="{88F15444-029B-4026-8B4C-3192D0BA1D1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562475" y="3529806"/>
            <a:ext cx="1514475" cy="1514475"/>
          </a:xfrm>
        </p:spPr>
      </p:pic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7238D216-22C2-4104-91EF-EAF2BC15FC8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07460564"/>
              </p:ext>
            </p:extLst>
          </p:nvPr>
        </p:nvGraphicFramePr>
        <p:xfrm>
          <a:off x="5012282" y="2158341"/>
          <a:ext cx="5722754" cy="43287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41" name="Group 40">
            <a:extLst>
              <a:ext uri="{FF2B5EF4-FFF2-40B4-BE49-F238E27FC236}">
                <a16:creationId xmlns:a16="http://schemas.microsoft.com/office/drawing/2014/main" id="{EB3B0816-54CF-4F11-A2A4-1718F97F0A30}"/>
              </a:ext>
            </a:extLst>
          </p:cNvPr>
          <p:cNvGrpSpPr/>
          <p:nvPr/>
        </p:nvGrpSpPr>
        <p:grpSpPr>
          <a:xfrm>
            <a:off x="6131486" y="916683"/>
            <a:ext cx="3484345" cy="1651670"/>
            <a:chOff x="1108219" y="411234"/>
            <a:chExt cx="1688225" cy="1841966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CC7C67A9-01DD-43BA-A12F-66E9EE1F66A7}"/>
                </a:ext>
              </a:extLst>
            </p:cNvPr>
            <p:cNvSpPr/>
            <p:nvPr/>
          </p:nvSpPr>
          <p:spPr>
            <a:xfrm>
              <a:off x="1108219" y="411234"/>
              <a:ext cx="1688225" cy="1688225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3" name="Rectangle: Rounded Corners 4">
              <a:extLst>
                <a:ext uri="{FF2B5EF4-FFF2-40B4-BE49-F238E27FC236}">
                  <a16:creationId xmlns:a16="http://schemas.microsoft.com/office/drawing/2014/main" id="{3C74BF4A-98B5-4256-B644-05ACD13AB0E4}"/>
                </a:ext>
              </a:extLst>
            </p:cNvPr>
            <p:cNvSpPr txBox="1"/>
            <p:nvPr/>
          </p:nvSpPr>
          <p:spPr>
            <a:xfrm>
              <a:off x="1190631" y="729799"/>
              <a:ext cx="1523401" cy="152340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56210" tIns="156210" rIns="156210" bIns="156210" numCol="1" spcCol="1270" anchor="ctr" anchorCtr="0">
              <a:noAutofit/>
            </a:bodyPr>
            <a:lstStyle/>
            <a:p>
              <a:pPr marL="0" lvl="0" indent="0" algn="ctr" defTabSz="1822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sz="3200" dirty="0" err="1"/>
                <a:t>Semantic</a:t>
              </a:r>
              <a:r>
                <a:rPr lang="de-DE" sz="3200" dirty="0"/>
                <a:t> link</a:t>
              </a:r>
            </a:p>
            <a:p>
              <a:pPr marL="0" lvl="0" indent="0" algn="ctr" defTabSz="1822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sz="3200" kern="1200" dirty="0"/>
                <a:t>0	1</a:t>
              </a:r>
              <a:endParaRPr lang="en-US" sz="3200" kern="1200" dirty="0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0B5C99BC-A396-4970-9EB3-0ACBD31F7A59}"/>
              </a:ext>
            </a:extLst>
          </p:cNvPr>
          <p:cNvGrpSpPr/>
          <p:nvPr/>
        </p:nvGrpSpPr>
        <p:grpSpPr>
          <a:xfrm rot="16200000">
            <a:off x="3531862" y="3565827"/>
            <a:ext cx="3484345" cy="1513815"/>
            <a:chOff x="1108219" y="411232"/>
            <a:chExt cx="1688225" cy="1688227"/>
          </a:xfrm>
        </p:grpSpPr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6007285F-CC89-4FBC-8021-65732E096F9F}"/>
                </a:ext>
              </a:extLst>
            </p:cNvPr>
            <p:cNvSpPr/>
            <p:nvPr/>
          </p:nvSpPr>
          <p:spPr>
            <a:xfrm>
              <a:off x="1108219" y="411234"/>
              <a:ext cx="1688225" cy="1688225"/>
            </a:xfrm>
            <a:prstGeom prst="round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</p:sp>
        <p:sp>
          <p:nvSpPr>
            <p:cNvPr id="46" name="Rectangle: Rounded Corners 4">
              <a:extLst>
                <a:ext uri="{FF2B5EF4-FFF2-40B4-BE49-F238E27FC236}">
                  <a16:creationId xmlns:a16="http://schemas.microsoft.com/office/drawing/2014/main" id="{3F059356-36C4-4D42-B1AD-98694C267780}"/>
                </a:ext>
              </a:extLst>
            </p:cNvPr>
            <p:cNvSpPr txBox="1"/>
            <p:nvPr/>
          </p:nvSpPr>
          <p:spPr>
            <a:xfrm rot="5400000">
              <a:off x="1104521" y="445468"/>
              <a:ext cx="1688225" cy="161975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56210" tIns="156210" rIns="156210" bIns="156210" numCol="1" spcCol="1270" anchor="ctr" anchorCtr="0">
              <a:noAutofit/>
            </a:bodyPr>
            <a:lstStyle/>
            <a:p>
              <a:pPr marL="0" lvl="0" indent="0" algn="r" defTabSz="1822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sz="2800" kern="1200" dirty="0"/>
                <a:t>0</a:t>
              </a:r>
            </a:p>
            <a:p>
              <a:pPr marL="0" lvl="0" indent="0" algn="ctr" defTabSz="1822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de-DE" sz="2000" dirty="0"/>
            </a:p>
            <a:p>
              <a:pPr marL="0" lvl="0" indent="0" algn="ctr" defTabSz="1822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sz="2800" kern="1200" dirty="0" err="1"/>
                <a:t>Reward</a:t>
              </a:r>
              <a:endParaRPr lang="de-DE" sz="2800" kern="1200" dirty="0"/>
            </a:p>
            <a:p>
              <a:pPr marL="0" lvl="0" indent="0" algn="ctr" defTabSz="1822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de-DE" sz="2000" dirty="0"/>
            </a:p>
            <a:p>
              <a:pPr marL="0" lvl="0" indent="0" algn="r" defTabSz="1822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sz="2800" kern="1200" dirty="0"/>
                <a:t>1</a:t>
              </a:r>
              <a:endParaRPr lang="en-US" sz="2800" kern="1200" dirty="0"/>
            </a:p>
          </p:txBody>
        </p:sp>
      </p:grpSp>
      <p:pic>
        <p:nvPicPr>
          <p:cNvPr id="47" name="Espace réservé du contenu 5">
            <a:extLst>
              <a:ext uri="{FF2B5EF4-FFF2-40B4-BE49-F238E27FC236}">
                <a16:creationId xmlns:a16="http://schemas.microsoft.com/office/drawing/2014/main" id="{AE2F5855-DF10-44A0-97E1-4EEC47D6749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7224" y="2982677"/>
            <a:ext cx="800326" cy="800326"/>
          </a:xfrm>
          <a:prstGeom prst="rect">
            <a:avLst/>
          </a:prstGeom>
        </p:spPr>
      </p:pic>
      <p:pic>
        <p:nvPicPr>
          <p:cNvPr id="48" name="Espace réservé du contenu 7" descr="Une image contenant neige, extérieur, ciel, nature&#10;&#10;Description générée automatiquement">
            <a:extLst>
              <a:ext uri="{FF2B5EF4-FFF2-40B4-BE49-F238E27FC236}">
                <a16:creationId xmlns:a16="http://schemas.microsoft.com/office/drawing/2014/main" id="{75A396AA-2208-4855-9081-4C838D01A16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6896" y="2982677"/>
            <a:ext cx="800326" cy="800326"/>
          </a:xfrm>
          <a:prstGeom prst="rect">
            <a:avLst/>
          </a:prstGeom>
        </p:spPr>
      </p:pic>
      <p:pic>
        <p:nvPicPr>
          <p:cNvPr id="49" name="Image 23" descr="Une image contenant pièce de monnaie&#10;&#10;Description générée automatiquement">
            <a:extLst>
              <a:ext uri="{FF2B5EF4-FFF2-40B4-BE49-F238E27FC236}">
                <a16:creationId xmlns:a16="http://schemas.microsoft.com/office/drawing/2014/main" id="{65B6B8EE-3A7A-4EC5-8599-2D4713FEE54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5983" y="4766596"/>
            <a:ext cx="800327" cy="800327"/>
          </a:xfrm>
          <a:prstGeom prst="rect">
            <a:avLst/>
          </a:prstGeom>
        </p:spPr>
      </p:pic>
      <p:pic>
        <p:nvPicPr>
          <p:cNvPr id="14" name="Picture 13" descr="Shape, circle&#10;&#10;Description generated with very high confidence">
            <a:extLst>
              <a:ext uri="{FF2B5EF4-FFF2-40B4-BE49-F238E27FC236}">
                <a16:creationId xmlns:a16="http://schemas.microsoft.com/office/drawing/2014/main" id="{F6701DFA-C94B-4A74-B3EE-635D49636CA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4709" y="2977465"/>
            <a:ext cx="800327" cy="800327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88BAA8C2-70FF-45A8-91B7-691F77EB7A0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1939" y="2977465"/>
            <a:ext cx="800327" cy="800327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FE49C7FE-616B-4CCA-ACD9-32A38496C6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1667" y="2977465"/>
            <a:ext cx="800326" cy="800326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B0E28EF0-BB51-4B28-92C0-E8597A551EE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1337" y="4852952"/>
            <a:ext cx="800327" cy="800327"/>
          </a:xfrm>
          <a:prstGeom prst="rect">
            <a:avLst/>
          </a:prstGeom>
        </p:spPr>
      </p:pic>
      <p:pic>
        <p:nvPicPr>
          <p:cNvPr id="60" name="Picture 59" descr="A picture containing clothing, headdress, helmet, yellow&#10;&#10;Description generated with very high confidence">
            <a:extLst>
              <a:ext uri="{FF2B5EF4-FFF2-40B4-BE49-F238E27FC236}">
                <a16:creationId xmlns:a16="http://schemas.microsoft.com/office/drawing/2014/main" id="{98BE29F9-E344-4181-A230-D800B6F25A0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1666" y="4852952"/>
            <a:ext cx="800327" cy="800327"/>
          </a:xfrm>
          <a:prstGeom prst="rect">
            <a:avLst/>
          </a:prstGeom>
        </p:spPr>
      </p:pic>
      <p:pic>
        <p:nvPicPr>
          <p:cNvPr id="62" name="Picture 61" descr="A picture containing indoor, rack, furniture, cluttered&#10;&#10;Description generated with very high confidence">
            <a:extLst>
              <a:ext uri="{FF2B5EF4-FFF2-40B4-BE49-F238E27FC236}">
                <a16:creationId xmlns:a16="http://schemas.microsoft.com/office/drawing/2014/main" id="{2AAF51EC-D6D0-4B5D-8DFC-943C784546D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6895" y="4852951"/>
            <a:ext cx="800327" cy="800327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F44C6855-5ADD-477B-B9AD-D91257AC54F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7222" y="4852951"/>
            <a:ext cx="800327" cy="800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946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p"/>
    </p:bldLst>
  </p:timing>
</p:sld>
</file>

<file path=ppt/theme/theme1.xml><?xml version="1.0" encoding="utf-8"?>
<a:theme xmlns:a="http://schemas.openxmlformats.org/drawingml/2006/main" name="MadridVTI">
  <a:themeElements>
    <a:clrScheme name="AnalogousFromLightSeedLeftStep">
      <a:dk1>
        <a:srgbClr val="000000"/>
      </a:dk1>
      <a:lt1>
        <a:srgbClr val="FFFFFF"/>
      </a:lt1>
      <a:dk2>
        <a:srgbClr val="3E2441"/>
      </a:dk2>
      <a:lt2>
        <a:srgbClr val="E5E2E8"/>
      </a:lt2>
      <a:accent1>
        <a:srgbClr val="87A96B"/>
      </a:accent1>
      <a:accent2>
        <a:srgbClr val="9BA557"/>
      </a:accent2>
      <a:accent3>
        <a:srgbClr val="B69F68"/>
      </a:accent3>
      <a:accent4>
        <a:srgbClr val="CC886C"/>
      </a:accent4>
      <a:accent5>
        <a:srgbClr val="D68791"/>
      </a:accent5>
      <a:accent6>
        <a:srgbClr val="CC6CA0"/>
      </a:accent6>
      <a:hlink>
        <a:srgbClr val="8F69AE"/>
      </a:hlink>
      <a:folHlink>
        <a:srgbClr val="7F7F7F"/>
      </a:folHlink>
    </a:clrScheme>
    <a:fontScheme name="Madrid">
      <a:majorFont>
        <a:latin typeface="Seaford Display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dridVTI" id="{5F675924-ADDD-6B4C-A2D4-69150D1F0C16}" vid="{BEA84270-19BD-7342-8ABF-EFF1668AF117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220</TotalTime>
  <Words>1565</Words>
  <Application>Microsoft Office PowerPoint</Application>
  <PresentationFormat>Grand écran</PresentationFormat>
  <Paragraphs>243</Paragraphs>
  <Slides>24</Slides>
  <Notes>4</Notes>
  <HiddenSlides>0</HiddenSlides>
  <MMClips>0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24</vt:i4>
      </vt:variant>
    </vt:vector>
  </HeadingPairs>
  <TitlesOfParts>
    <vt:vector size="33" baseType="lpstr">
      <vt:lpstr>Arial</vt:lpstr>
      <vt:lpstr>Calibri</vt:lpstr>
      <vt:lpstr>Calibri Light</vt:lpstr>
      <vt:lpstr>Calibri,Helvetica,sans-serif,EmojiFont,Apple Color Emoji,Segoe UI Emoji,NotoColorEmoji,Segoe UI Symbol,Android Emoji,EmojiSymbols</vt:lpstr>
      <vt:lpstr>Seaford Display</vt:lpstr>
      <vt:lpstr>System Font Regular</vt:lpstr>
      <vt:lpstr>Tenorite</vt:lpstr>
      <vt:lpstr>Verdana, Arial, Helvetica, sans-serif</vt:lpstr>
      <vt:lpstr>MadridVTI</vt:lpstr>
      <vt:lpstr>Effects of semantic associations and reward on hippocampal transitive inference processes</vt:lpstr>
      <vt:lpstr>1.1 Associative Inference</vt:lpstr>
      <vt:lpstr>1.1 Associative Inference</vt:lpstr>
      <vt:lpstr> How does semantic memory facilitate associative learning? </vt:lpstr>
      <vt:lpstr>1.2 Paradigm</vt:lpstr>
      <vt:lpstr>1.2 Paradigm</vt:lpstr>
      <vt:lpstr>1.2 Paradigm </vt:lpstr>
      <vt:lpstr>Présentation PowerPoint</vt:lpstr>
      <vt:lpstr>2.1 Design</vt:lpstr>
      <vt:lpstr>2.1 Design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Preprocessing</vt:lpstr>
      <vt:lpstr>1. Earlier/stronger reactivation 1.1 Multivariate classifier</vt:lpstr>
      <vt:lpstr>1. Earlier/stronger reactivation 1.2 Multivariate RSA</vt:lpstr>
      <vt:lpstr>1. Earlier/stronger reactivation 1.3 Multivariate classif specific</vt:lpstr>
      <vt:lpstr>1. Earlier/stronger reactivation 1.3 Multivariate RSA Specific</vt:lpstr>
      <vt:lpstr>1. Earlier/stronger reactivation 1.1 Univariate</vt:lpstr>
      <vt:lpstr>Hippocampal activity</vt:lpstr>
      <vt:lpstr>Hippocampal connectivty</vt:lpstr>
      <vt:lpstr>Other regions involvement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Florian Leprévost</dc:creator>
  <cp:lastModifiedBy>Milto Gramini</cp:lastModifiedBy>
  <cp:revision>110</cp:revision>
  <dcterms:created xsi:type="dcterms:W3CDTF">2021-12-07T15:10:25Z</dcterms:created>
  <dcterms:modified xsi:type="dcterms:W3CDTF">2022-01-19T18:01:36Z</dcterms:modified>
</cp:coreProperties>
</file>